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4.jpg" ContentType="image/jpg"/>
  <Override PartName="/ppt/media/image28.jpg" ContentType="image/jpg"/>
  <Override PartName="/ppt/media/image29.jpg" ContentType="image/jpg"/>
  <Override PartName="/ppt/notesSlides/notesSlide9.xml" ContentType="application/vnd.openxmlformats-officedocument.presentationml.notesSlide+xml"/>
  <Override PartName="/ppt/media/image30.jpg" ContentType="image/jp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53.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Lst>
  <p:notesMasterIdLst>
    <p:notesMasterId r:id="rId93"/>
  </p:notesMasterIdLst>
  <p:sldIdLst>
    <p:sldId id="2376" r:id="rId3"/>
    <p:sldId id="4213" r:id="rId4"/>
    <p:sldId id="1448943345" r:id="rId5"/>
    <p:sldId id="2366" r:id="rId6"/>
    <p:sldId id="2354" r:id="rId7"/>
    <p:sldId id="1448943346" r:id="rId8"/>
    <p:sldId id="1448943347" r:id="rId9"/>
    <p:sldId id="1448943348" r:id="rId10"/>
    <p:sldId id="1448943364" r:id="rId11"/>
    <p:sldId id="259" r:id="rId12"/>
    <p:sldId id="260" r:id="rId13"/>
    <p:sldId id="4198" r:id="rId14"/>
    <p:sldId id="1448943349" r:id="rId15"/>
    <p:sldId id="261" r:id="rId16"/>
    <p:sldId id="262" r:id="rId17"/>
    <p:sldId id="263" r:id="rId18"/>
    <p:sldId id="1448943342" r:id="rId19"/>
    <p:sldId id="264" r:id="rId20"/>
    <p:sldId id="4201" r:id="rId21"/>
    <p:sldId id="1448943351" r:id="rId22"/>
    <p:sldId id="1448943352" r:id="rId23"/>
    <p:sldId id="1448943356" r:id="rId24"/>
    <p:sldId id="1448943358" r:id="rId25"/>
    <p:sldId id="1448943361" r:id="rId26"/>
    <p:sldId id="1448943359" r:id="rId27"/>
    <p:sldId id="1448943363" r:id="rId28"/>
    <p:sldId id="4209" r:id="rId29"/>
    <p:sldId id="4210" r:id="rId30"/>
    <p:sldId id="4211" r:id="rId31"/>
    <p:sldId id="4212" r:id="rId32"/>
    <p:sldId id="397" r:id="rId33"/>
    <p:sldId id="389" r:id="rId34"/>
    <p:sldId id="402" r:id="rId35"/>
    <p:sldId id="407" r:id="rId36"/>
    <p:sldId id="406" r:id="rId37"/>
    <p:sldId id="393" r:id="rId38"/>
    <p:sldId id="412" r:id="rId39"/>
    <p:sldId id="277" r:id="rId40"/>
    <p:sldId id="413" r:id="rId41"/>
    <p:sldId id="265" r:id="rId42"/>
    <p:sldId id="4196" r:id="rId43"/>
    <p:sldId id="395" r:id="rId44"/>
    <p:sldId id="414" r:id="rId45"/>
    <p:sldId id="4195" r:id="rId46"/>
    <p:sldId id="1742" r:id="rId47"/>
    <p:sldId id="1448943344" r:id="rId48"/>
    <p:sldId id="1448943365" r:id="rId49"/>
    <p:sldId id="1448943366" r:id="rId50"/>
    <p:sldId id="1448943369" r:id="rId51"/>
    <p:sldId id="1448943370" r:id="rId52"/>
    <p:sldId id="266" r:id="rId53"/>
    <p:sldId id="267" r:id="rId54"/>
    <p:sldId id="268" r:id="rId55"/>
    <p:sldId id="269" r:id="rId56"/>
    <p:sldId id="270" r:id="rId57"/>
    <p:sldId id="271" r:id="rId58"/>
    <p:sldId id="272" r:id="rId59"/>
    <p:sldId id="1448943371" r:id="rId60"/>
    <p:sldId id="275" r:id="rId61"/>
    <p:sldId id="276" r:id="rId62"/>
    <p:sldId id="1747" r:id="rId63"/>
    <p:sldId id="1448943323" r:id="rId64"/>
    <p:sldId id="1448943309" r:id="rId65"/>
    <p:sldId id="1867" r:id="rId66"/>
    <p:sldId id="1448943373" r:id="rId67"/>
    <p:sldId id="1448943325" r:id="rId68"/>
    <p:sldId id="1448943326" r:id="rId69"/>
    <p:sldId id="1448943328" r:id="rId70"/>
    <p:sldId id="1448943306" r:id="rId71"/>
    <p:sldId id="1448943312" r:id="rId72"/>
    <p:sldId id="1448943313" r:id="rId73"/>
    <p:sldId id="1448943314" r:id="rId74"/>
    <p:sldId id="1448943315" r:id="rId75"/>
    <p:sldId id="1448943316" r:id="rId76"/>
    <p:sldId id="1448943374" r:id="rId77"/>
    <p:sldId id="1448943305" r:id="rId78"/>
    <p:sldId id="1448943319" r:id="rId79"/>
    <p:sldId id="1448943320" r:id="rId80"/>
    <p:sldId id="1448943318" r:id="rId81"/>
    <p:sldId id="538" r:id="rId82"/>
    <p:sldId id="539" r:id="rId83"/>
    <p:sldId id="543" r:id="rId84"/>
    <p:sldId id="548" r:id="rId85"/>
    <p:sldId id="541" r:id="rId86"/>
    <p:sldId id="546" r:id="rId87"/>
    <p:sldId id="1448943310" r:id="rId88"/>
    <p:sldId id="4208" r:id="rId89"/>
    <p:sldId id="1448943376" r:id="rId90"/>
    <p:sldId id="1448943377" r:id="rId91"/>
    <p:sldId id="144894337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999"/>
    <a:srgbClr val="106FBB"/>
    <a:srgbClr val="45B277"/>
    <a:srgbClr val="FD0802"/>
    <a:srgbClr val="941651"/>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C83435-6206-41F8-B8E3-A77BEE4FABA8}" v="12" dt="2024-06-05T18:53:58.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64"/>
    <p:restoredTop sz="86395"/>
  </p:normalViewPr>
  <p:slideViewPr>
    <p:cSldViewPr snapToGrid="0" snapToObjects="1">
      <p:cViewPr varScale="1">
        <p:scale>
          <a:sx n="110" d="100"/>
          <a:sy n="110" d="100"/>
        </p:scale>
        <p:origin x="12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 Nguyen" clId="Web-{82C83435-6206-41F8-B8E3-A77BEE4FABA8}"/>
    <pc:docChg chg="addSld delSld modSld">
      <pc:chgData name="Son Nguyen" userId="" providerId="" clId="Web-{82C83435-6206-41F8-B8E3-A77BEE4FABA8}" dt="2024-06-05T18:53:58.727" v="10" actId="20577"/>
      <pc:docMkLst>
        <pc:docMk/>
      </pc:docMkLst>
      <pc:sldChg chg="del">
        <pc:chgData name="Son Nguyen" userId="" providerId="" clId="Web-{82C83435-6206-41F8-B8E3-A77BEE4FABA8}" dt="2024-06-05T18:47:50.168" v="9"/>
        <pc:sldMkLst>
          <pc:docMk/>
          <pc:sldMk cId="266779616" sldId="2376"/>
        </pc:sldMkLst>
      </pc:sldChg>
      <pc:sldChg chg="modSp add">
        <pc:chgData name="Son Nguyen" userId="" providerId="" clId="Web-{82C83435-6206-41F8-B8E3-A77BEE4FABA8}" dt="2024-06-05T18:53:58.727" v="10" actId="20577"/>
        <pc:sldMkLst>
          <pc:docMk/>
          <pc:sldMk cId="1395503414" sldId="1448943341"/>
        </pc:sldMkLst>
        <pc:spChg chg="mod">
          <ac:chgData name="Son Nguyen" userId="" providerId="" clId="Web-{82C83435-6206-41F8-B8E3-A77BEE4FABA8}" dt="2024-06-05T18:53:58.727" v="10" actId="20577"/>
          <ac:spMkLst>
            <pc:docMk/>
            <pc:sldMk cId="1395503414" sldId="1448943341"/>
            <ac:spMk id="2" creationId="{84E3DD04-E1E5-66F7-9CC2-E30683EA769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A584C-8D25-6346-8E4B-0FED3B32B37B}" type="datetimeFigureOut">
              <a:rPr lang="en-US" smtClean="0"/>
              <a:t>8/5/24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89083-4CCA-BA46-9F2A-33AC8B9D4D13}" type="slidenum">
              <a:rPr lang="en-US" smtClean="0"/>
              <a:t>‹#›</a:t>
            </a:fld>
            <a:endParaRPr lang="en-US"/>
          </a:p>
        </p:txBody>
      </p:sp>
    </p:spTree>
    <p:extLst>
      <p:ext uri="{BB962C8B-B14F-4D97-AF65-F5344CB8AC3E}">
        <p14:creationId xmlns:p14="http://schemas.microsoft.com/office/powerpoint/2010/main" val="4128623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81234-6111-6D44-BC74-8658AA1F988A}" type="slidenum">
              <a:rPr lang="en-US" smtClean="0"/>
              <a:t>1</a:t>
            </a:fld>
            <a:endParaRPr lang="en-US"/>
          </a:p>
        </p:txBody>
      </p:sp>
    </p:spTree>
    <p:extLst>
      <p:ext uri="{BB962C8B-B14F-4D97-AF65-F5344CB8AC3E}">
        <p14:creationId xmlns:p14="http://schemas.microsoft.com/office/powerpoint/2010/main" val="5006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17</a:t>
            </a:fld>
            <a:endParaRPr lang="en-US"/>
          </a:p>
        </p:txBody>
      </p:sp>
    </p:spTree>
    <p:extLst>
      <p:ext uri="{BB962C8B-B14F-4D97-AF65-F5344CB8AC3E}">
        <p14:creationId xmlns:p14="http://schemas.microsoft.com/office/powerpoint/2010/main" val="39501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https://cdn.10xgenomics.com/image/upload/v1660261286/support-documents/CG000329_TechnicalNote_InterpretingCellRangerWebSummaryFiles_RevA.pdf</a:t>
            </a:r>
          </a:p>
        </p:txBody>
      </p:sp>
      <p:sp>
        <p:nvSpPr>
          <p:cNvPr id="4" name="Slide Number Placeholder 3"/>
          <p:cNvSpPr>
            <a:spLocks noGrp="1"/>
          </p:cNvSpPr>
          <p:nvPr>
            <p:ph type="sldNum" sz="quarter" idx="5"/>
          </p:nvPr>
        </p:nvSpPr>
        <p:spPr/>
        <p:txBody>
          <a:bodyPr/>
          <a:lstStyle/>
          <a:p>
            <a:fld id="{F5E89083-4CCA-BA46-9F2A-33AC8B9D4D13}" type="slidenum">
              <a:rPr lang="en-US" smtClean="0"/>
              <a:t>22</a:t>
            </a:fld>
            <a:endParaRPr lang="en-US"/>
          </a:p>
        </p:txBody>
      </p:sp>
    </p:spTree>
    <p:extLst>
      <p:ext uri="{BB962C8B-B14F-4D97-AF65-F5344CB8AC3E}">
        <p14:creationId xmlns:p14="http://schemas.microsoft.com/office/powerpoint/2010/main" val="918473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https://cdn.10xgenomics.com/image/upload/v1660261286/support-documents/CG000329_TechnicalNote_InterpretingCellRangerWebSummaryFiles_RevA.pdf</a:t>
            </a:r>
          </a:p>
        </p:txBody>
      </p:sp>
      <p:sp>
        <p:nvSpPr>
          <p:cNvPr id="4" name="Slide Number Placeholder 3"/>
          <p:cNvSpPr>
            <a:spLocks noGrp="1"/>
          </p:cNvSpPr>
          <p:nvPr>
            <p:ph type="sldNum" sz="quarter" idx="5"/>
          </p:nvPr>
        </p:nvSpPr>
        <p:spPr/>
        <p:txBody>
          <a:bodyPr/>
          <a:lstStyle/>
          <a:p>
            <a:fld id="{F5E89083-4CCA-BA46-9F2A-33AC8B9D4D13}" type="slidenum">
              <a:rPr lang="en-US" smtClean="0"/>
              <a:t>23</a:t>
            </a:fld>
            <a:endParaRPr lang="en-US"/>
          </a:p>
        </p:txBody>
      </p:sp>
    </p:spTree>
    <p:extLst>
      <p:ext uri="{BB962C8B-B14F-4D97-AF65-F5344CB8AC3E}">
        <p14:creationId xmlns:p14="http://schemas.microsoft.com/office/powerpoint/2010/main" val="3148785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A2347"/>
                </a:solidFill>
                <a:effectLst/>
                <a:highlight>
                  <a:srgbClr val="FFFFFF"/>
                </a:highlight>
                <a:latin typeface="Calibre"/>
              </a:rPr>
              <a:t>The library-specific analysis tab contains some information on secondary analysis, including dimensionality reduction (t-SNE), clustering, and differentially expressed genes. The goal of this tab is not for downstream analysis (which should be carried out in Loupe Browser or community developed tools), but for quickly assessing the quality of the results with some biological context.</a:t>
            </a:r>
          </a:p>
          <a:p>
            <a:pPr algn="l"/>
            <a:r>
              <a:rPr lang="en-US" b="0" i="0" dirty="0">
                <a:solidFill>
                  <a:srgbClr val="0A2347"/>
                </a:solidFill>
                <a:effectLst/>
                <a:highlight>
                  <a:srgbClr val="FFFFFF"/>
                </a:highlight>
                <a:latin typeface="Calibre"/>
              </a:rPr>
              <a:t>A typical sample should have a t-SNE plot with defined structures – different clusters separated in the plot, as shown in our sample. Lack of cluster structure, or no separation (for a sample with expected heterogeneous cell populations) may indicate sample quality issues or loss of single cell behavior.</a:t>
            </a:r>
          </a:p>
          <a:p>
            <a:pPr algn="l"/>
            <a:r>
              <a:rPr lang="en-US" b="0" i="0" dirty="0">
                <a:solidFill>
                  <a:srgbClr val="0A2347"/>
                </a:solidFill>
                <a:effectLst/>
                <a:highlight>
                  <a:srgbClr val="FFFFFF"/>
                </a:highlight>
                <a:latin typeface="Calibre"/>
              </a:rPr>
              <a:t>The </a:t>
            </a:r>
            <a:r>
              <a:rPr lang="en-US" b="1" i="0" dirty="0">
                <a:solidFill>
                  <a:srgbClr val="0A2347"/>
                </a:solidFill>
                <a:effectLst/>
                <a:highlight>
                  <a:srgbClr val="FFFFFF"/>
                </a:highlight>
                <a:latin typeface="Calibre"/>
              </a:rPr>
              <a:t>Top Features by Cluster</a:t>
            </a:r>
            <a:r>
              <a:rPr lang="en-US" b="0" i="0" dirty="0">
                <a:solidFill>
                  <a:srgbClr val="0A2347"/>
                </a:solidFill>
                <a:effectLst/>
                <a:highlight>
                  <a:srgbClr val="FFFFFF"/>
                </a:highlight>
                <a:latin typeface="Calibre"/>
              </a:rPr>
              <a:t> table shows the top differentially expressed genes in each cluster. This table is likely not sufficient for us to perform cell type annotation. However, we can use the table to assess sample quality, because poor samples have some distinct signatures. For example, if the total number of genes in the table is very small (&lt;20), it may indicate loss of single cell behavior. If one or more clusters have many mitochondrial or ribosomal protein genes differentially expressed, it may indicate these clusters are mostly unhealthy or dead cells.</a:t>
            </a:r>
          </a:p>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25</a:t>
            </a:fld>
            <a:endParaRPr lang="en-US"/>
          </a:p>
        </p:txBody>
      </p:sp>
    </p:spTree>
    <p:extLst>
      <p:ext uri="{BB962C8B-B14F-4D97-AF65-F5344CB8AC3E}">
        <p14:creationId xmlns:p14="http://schemas.microsoft.com/office/powerpoint/2010/main" val="2325427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26</a:t>
            </a:fld>
            <a:endParaRPr lang="en-US"/>
          </a:p>
        </p:txBody>
      </p:sp>
    </p:spTree>
    <p:extLst>
      <p:ext uri="{BB962C8B-B14F-4D97-AF65-F5344CB8AC3E}">
        <p14:creationId xmlns:p14="http://schemas.microsoft.com/office/powerpoint/2010/main" val="2506803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27</a:t>
            </a:fld>
            <a:endParaRPr lang="en-US"/>
          </a:p>
        </p:txBody>
      </p:sp>
    </p:spTree>
    <p:extLst>
      <p:ext uri="{BB962C8B-B14F-4D97-AF65-F5344CB8AC3E}">
        <p14:creationId xmlns:p14="http://schemas.microsoft.com/office/powerpoint/2010/main" val="3231438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28</a:t>
            </a:fld>
            <a:endParaRPr lang="en-US"/>
          </a:p>
        </p:txBody>
      </p:sp>
    </p:spTree>
    <p:extLst>
      <p:ext uri="{BB962C8B-B14F-4D97-AF65-F5344CB8AC3E}">
        <p14:creationId xmlns:p14="http://schemas.microsoft.com/office/powerpoint/2010/main" val="262289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29</a:t>
            </a:fld>
            <a:endParaRPr lang="en-US"/>
          </a:p>
        </p:txBody>
      </p:sp>
    </p:spTree>
    <p:extLst>
      <p:ext uri="{BB962C8B-B14F-4D97-AF65-F5344CB8AC3E}">
        <p14:creationId xmlns:p14="http://schemas.microsoft.com/office/powerpoint/2010/main" val="41372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30</a:t>
            </a:fld>
            <a:endParaRPr lang="en-US"/>
          </a:p>
        </p:txBody>
      </p:sp>
    </p:spTree>
    <p:extLst>
      <p:ext uri="{BB962C8B-B14F-4D97-AF65-F5344CB8AC3E}">
        <p14:creationId xmlns:p14="http://schemas.microsoft.com/office/powerpoint/2010/main" val="617753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Filtering both ends.</a:t>
            </a:r>
            <a:br>
              <a:rPr lang="en-US" dirty="0"/>
            </a:br>
            <a:r>
              <a:rPr lang="en-US" b="1" dirty="0"/>
              <a:t>Lower</a:t>
            </a:r>
            <a:r>
              <a:rPr lang="en-US" dirty="0"/>
              <a:t>:  Failed libraries?</a:t>
            </a:r>
            <a:br>
              <a:rPr lang="en-US" dirty="0"/>
            </a:br>
            <a:r>
              <a:rPr lang="en-US" b="1" dirty="0"/>
              <a:t>Higher</a:t>
            </a:r>
            <a:r>
              <a:rPr lang="en-US" dirty="0"/>
              <a:t>: Doublets?</a:t>
            </a:r>
          </a:p>
          <a:p>
            <a:endParaRPr lang="en-US" dirty="0"/>
          </a:p>
          <a:p>
            <a:pPr marL="0" indent="0">
              <a:spcBef>
                <a:spcPts val="700"/>
              </a:spcBef>
              <a:buNone/>
            </a:pPr>
            <a:r>
              <a:rPr lang="en-US" dirty="0">
                <a:solidFill>
                  <a:srgbClr val="000000"/>
                </a:solidFill>
              </a:rPr>
              <a:t>Outlier cells are not just measured by complexity</a:t>
            </a:r>
          </a:p>
          <a:p>
            <a:pPr marL="0" indent="0">
              <a:spcBef>
                <a:spcPts val="500"/>
              </a:spcBef>
              <a:buNone/>
            </a:pPr>
            <a:r>
              <a:rPr lang="en-US" dirty="0">
                <a:solidFill>
                  <a:srgbClr val="000000"/>
                </a:solidFill>
              </a:rPr>
              <a:t>•Percent Reads Mapping</a:t>
            </a:r>
          </a:p>
          <a:p>
            <a:pPr marL="0" indent="0">
              <a:spcBef>
                <a:spcPts val="500"/>
              </a:spcBef>
              <a:buNone/>
            </a:pPr>
            <a:r>
              <a:rPr lang="en-US" dirty="0">
                <a:solidFill>
                  <a:srgbClr val="000000"/>
                </a:solidFill>
              </a:rPr>
              <a:t>•Percent Mitochondrial Reads</a:t>
            </a:r>
          </a:p>
          <a:p>
            <a:pPr marL="0" indent="0">
              <a:spcBef>
                <a:spcPts val="500"/>
              </a:spcBef>
              <a:buNone/>
            </a:pPr>
            <a:r>
              <a:rPr lang="en-US" dirty="0">
                <a:solidFill>
                  <a:srgbClr val="000000"/>
                </a:solidFill>
              </a:rPr>
              <a:t>•Presence of marker genes</a:t>
            </a:r>
          </a:p>
          <a:p>
            <a:pPr marL="0" indent="0">
              <a:spcBef>
                <a:spcPts val="500"/>
              </a:spcBef>
              <a:buNone/>
            </a:pPr>
            <a:r>
              <a:rPr lang="en-US" dirty="0">
                <a:solidFill>
                  <a:srgbClr val="000000"/>
                </a:solidFill>
              </a:rPr>
              <a:t>•Intergenic/ </a:t>
            </a:r>
            <a:r>
              <a:rPr lang="en-US" dirty="0" err="1">
                <a:solidFill>
                  <a:srgbClr val="000000"/>
                </a:solidFill>
              </a:rPr>
              <a:t>exonic</a:t>
            </a:r>
            <a:r>
              <a:rPr lang="en-US" dirty="0">
                <a:solidFill>
                  <a:srgbClr val="000000"/>
                </a:solidFill>
              </a:rPr>
              <a:t> rate</a:t>
            </a:r>
          </a:p>
          <a:p>
            <a:pPr marL="0" indent="0">
              <a:spcBef>
                <a:spcPts val="500"/>
              </a:spcBef>
              <a:buNone/>
            </a:pPr>
            <a:r>
              <a:rPr lang="en-US" dirty="0">
                <a:solidFill>
                  <a:srgbClr val="000000"/>
                </a:solidFill>
              </a:rPr>
              <a:t>•5' or 3' bias</a:t>
            </a:r>
          </a:p>
          <a:p>
            <a:pPr marL="0" indent="0">
              <a:spcBef>
                <a:spcPts val="500"/>
              </a:spcBef>
              <a:buNone/>
            </a:pPr>
            <a:r>
              <a:rPr lang="en-US" dirty="0">
                <a:solidFill>
                  <a:srgbClr val="000000"/>
                </a:solidFill>
              </a:rPr>
              <a:t>•other metadata …</a:t>
            </a:r>
          </a:p>
          <a:p>
            <a:pPr marL="0" indent="0">
              <a:spcBef>
                <a:spcPts val="700"/>
              </a:spcBef>
              <a:buNone/>
            </a:pPr>
            <a:r>
              <a:rPr lang="en-US" dirty="0">
                <a:solidFill>
                  <a:srgbClr val="000000"/>
                </a:solidFill>
              </a:rPr>
              <a:t>•Useful Tools</a:t>
            </a:r>
          </a:p>
          <a:p>
            <a:pPr>
              <a:spcBef>
                <a:spcPts val="600"/>
              </a:spcBef>
              <a:buClr>
                <a:srgbClr val="000000"/>
              </a:buClr>
              <a:buChar char="-"/>
            </a:pPr>
            <a:r>
              <a:rPr lang="en-US" dirty="0">
                <a:solidFill>
                  <a:srgbClr val="000000"/>
                </a:solidFill>
              </a:rPr>
              <a:t>Picard Tools and </a:t>
            </a:r>
            <a:r>
              <a:rPr lang="en-US" dirty="0" err="1">
                <a:solidFill>
                  <a:srgbClr val="000000"/>
                </a:solidFill>
              </a:rPr>
              <a:t>RNASeQC</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32</a:t>
            </a:fld>
            <a:endParaRPr lang="en-US" altLang="en-US"/>
          </a:p>
        </p:txBody>
      </p:sp>
    </p:spTree>
    <p:extLst>
      <p:ext uri="{BB962C8B-B14F-4D97-AF65-F5344CB8AC3E}">
        <p14:creationId xmlns:p14="http://schemas.microsoft.com/office/powerpoint/2010/main" val="24817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a:t>
            </a:fld>
            <a:endParaRPr lang="en-US"/>
          </a:p>
        </p:txBody>
      </p:sp>
    </p:spTree>
    <p:extLst>
      <p:ext uri="{BB962C8B-B14F-4D97-AF65-F5344CB8AC3E}">
        <p14:creationId xmlns:p14="http://schemas.microsoft.com/office/powerpoint/2010/main" val="80181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Cells got raptured and lost a lot of the mRNA, but the mitochondrial genes are protected (0.1, 10000)</a:t>
            </a:r>
          </a:p>
          <a:p>
            <a:endParaRPr lang="en-US" dirty="0"/>
          </a:p>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34</a:t>
            </a:fld>
            <a:endParaRPr lang="en-US"/>
          </a:p>
        </p:txBody>
      </p:sp>
    </p:spTree>
    <p:extLst>
      <p:ext uri="{BB962C8B-B14F-4D97-AF65-F5344CB8AC3E}">
        <p14:creationId xmlns:p14="http://schemas.microsoft.com/office/powerpoint/2010/main" val="166646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Malignant cells are more transcriptional active</a:t>
            </a:r>
          </a:p>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35</a:t>
            </a:fld>
            <a:endParaRPr lang="en-US"/>
          </a:p>
        </p:txBody>
      </p:sp>
    </p:spTree>
    <p:extLst>
      <p:ext uri="{BB962C8B-B14F-4D97-AF65-F5344CB8AC3E}">
        <p14:creationId xmlns:p14="http://schemas.microsoft.com/office/powerpoint/2010/main" val="105610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38</a:t>
            </a:fld>
            <a:endParaRPr lang="en-US"/>
          </a:p>
        </p:txBody>
      </p:sp>
    </p:spTree>
    <p:extLst>
      <p:ext uri="{BB962C8B-B14F-4D97-AF65-F5344CB8AC3E}">
        <p14:creationId xmlns:p14="http://schemas.microsoft.com/office/powerpoint/2010/main" val="2225738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carry our normalization within each single cell. The total gene expression within a cell is the sum of the expression levels of all genes in the cell, and due to technical reasons, the total gene expression across individual cells often varies a lot. This is a confounding factor in analysis. </a:t>
            </a:r>
          </a:p>
        </p:txBody>
      </p:sp>
      <p:sp>
        <p:nvSpPr>
          <p:cNvPr id="4" name="Slide Number Placeholder 3"/>
          <p:cNvSpPr>
            <a:spLocks noGrp="1"/>
          </p:cNvSpPr>
          <p:nvPr>
            <p:ph type="sldNum" sz="quarter" idx="5"/>
          </p:nvPr>
        </p:nvSpPr>
        <p:spPr/>
        <p:txBody>
          <a:bodyPr/>
          <a:lstStyle/>
          <a:p>
            <a:fld id="{F818B1B5-C28F-F642-813D-B6EC371129A9}" type="slidenum">
              <a:rPr lang="en-US" smtClean="0"/>
              <a:t>41</a:t>
            </a:fld>
            <a:endParaRPr lang="en-US"/>
          </a:p>
        </p:txBody>
      </p:sp>
    </p:spTree>
    <p:extLst>
      <p:ext uri="{BB962C8B-B14F-4D97-AF65-F5344CB8AC3E}">
        <p14:creationId xmlns:p14="http://schemas.microsoft.com/office/powerpoint/2010/main" val="302674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Book" charset="0"/>
                <a:ea typeface="Avenir Book" charset="0"/>
                <a:cs typeface="Avenir Book" charset="0"/>
              </a:rPr>
              <a:t>Next we carry out feature selection, In this cartoon, cells are in 3D space with each cell localized based on its expression of genes 1,2,3. In reality cells are in 20K dimensional space (genes in human genome) but this is hard to visualize, and it is very difficult to cluster cells in higher-dimensional space. To reduce the dimensionality of the data, we only use those genes whose expression levels are highly variable across individual cells. The intuition is that a gene that has the same expression across all cells will not distinguish different T cell states, while genes that are high in one state and low in another state are informative. This is the feature selection. We typically select 2000-5000 most highly variable genes.</a:t>
            </a:r>
          </a:p>
        </p:txBody>
      </p:sp>
      <p:sp>
        <p:nvSpPr>
          <p:cNvPr id="4" name="Slide Number Placeholder 3"/>
          <p:cNvSpPr>
            <a:spLocks noGrp="1"/>
          </p:cNvSpPr>
          <p:nvPr>
            <p:ph type="sldNum" sz="quarter" idx="5"/>
          </p:nvPr>
        </p:nvSpPr>
        <p:spPr/>
        <p:txBody>
          <a:bodyPr/>
          <a:lstStyle/>
          <a:p>
            <a:fld id="{F818B1B5-C28F-F642-813D-B6EC371129A9}" type="slidenum">
              <a:rPr lang="en-US" smtClean="0"/>
              <a:t>44</a:t>
            </a:fld>
            <a:endParaRPr lang="en-US"/>
          </a:p>
        </p:txBody>
      </p:sp>
    </p:spTree>
    <p:extLst>
      <p:ext uri="{BB962C8B-B14F-4D97-AF65-F5344CB8AC3E}">
        <p14:creationId xmlns:p14="http://schemas.microsoft.com/office/powerpoint/2010/main" val="1065204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This is the general process for many high-throughput single cell RNA sequencing workflows. Beginning with some heterogeneous sample, we remove DNA, protein, and cellular debris in order to isolate mRNA. The mRNA is reverse transcribed and barcoded resulting in a cDNA library. The prepared library is sequenced, yielding millions of reads(or genes) which need to be mapped to a reference genome. The final result is an expression matrix of cells and genes that can be further analyzed. The main point of difference for many of the high-throughput methods is how the barcoded library is generated. </a:t>
            </a:r>
            <a:endParaRPr lang="en-US" b="1" dirty="0"/>
          </a:p>
          <a:p>
            <a:pPr marL="0" lvl="0" indent="0" algn="l" rtl="0">
              <a:spcBef>
                <a:spcPts val="0"/>
              </a:spcBef>
              <a:spcAft>
                <a:spcPts val="0"/>
              </a:spcAft>
              <a:buNone/>
            </a:pPr>
            <a:r>
              <a:rPr lang="en-US" b="1" dirty="0"/>
              <a:t>_______________</a:t>
            </a:r>
          </a:p>
          <a:p>
            <a:pPr marL="0" lvl="0" indent="0" algn="l" rtl="0">
              <a:spcBef>
                <a:spcPts val="0"/>
              </a:spcBef>
              <a:spcAft>
                <a:spcPts val="0"/>
              </a:spcAft>
              <a:buClr>
                <a:schemeClr val="dk1"/>
              </a:buClr>
              <a:buSzPts val="1100"/>
              <a:buFont typeface="Arial"/>
              <a:buNone/>
            </a:pPr>
            <a:r>
              <a:rPr lang="en-US" dirty="0"/>
              <a:t>Before the emergence of </a:t>
            </a:r>
            <a:r>
              <a:rPr lang="en-US" dirty="0" err="1"/>
              <a:t>scRNA</a:t>
            </a:r>
            <a:r>
              <a:rPr lang="en-US" dirty="0"/>
              <a:t>-seq technology, RNA was profiled using Bulk RNA sequencing, which provides an average expression profile of all the cells in the sample. However, single-cell RNA sequencing can break down the spectrum by enabling the dissection of gene expression at the single cell </a:t>
            </a:r>
            <a:r>
              <a:rPr lang="en-US" dirty="0" err="1"/>
              <a:t>level.</a:t>
            </a:r>
            <a:r>
              <a:rPr lang="en-US" dirty="0" err="1">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The</a:t>
            </a:r>
            <a:r>
              <a:rPr lang="en-US" dirty="0">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cDNA product is subsequently amplified by PCR. The amplified whole transcriptome product is barcoded and </a:t>
            </a:r>
            <a:r>
              <a:rPr lang="en-US" dirty="0" err="1">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tagmented</a:t>
            </a:r>
            <a:r>
              <a:rPr lang="en-US" dirty="0">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to prepare a library for sequencing</a:t>
            </a:r>
            <a:r>
              <a:rPr lang="en-US" dirty="0"/>
              <a:t>. </a:t>
            </a:r>
          </a:p>
        </p:txBody>
      </p:sp>
      <p:sp>
        <p:nvSpPr>
          <p:cNvPr id="4" name="Slide Number Placeholder 3"/>
          <p:cNvSpPr>
            <a:spLocks noGrp="1"/>
          </p:cNvSpPr>
          <p:nvPr>
            <p:ph type="sldNum" sz="quarter" idx="5"/>
          </p:nvPr>
        </p:nvSpPr>
        <p:spPr/>
        <p:txBody>
          <a:bodyPr/>
          <a:lstStyle/>
          <a:p>
            <a:fld id="{F5E89083-4CCA-BA46-9F2A-33AC8B9D4D13}" type="slidenum">
              <a:rPr lang="en-US" smtClean="0"/>
              <a:t>3</a:t>
            </a:fld>
            <a:endParaRPr lang="en-US"/>
          </a:p>
        </p:txBody>
      </p:sp>
    </p:spTree>
    <p:extLst>
      <p:ext uri="{BB962C8B-B14F-4D97-AF65-F5344CB8AC3E}">
        <p14:creationId xmlns:p14="http://schemas.microsoft.com/office/powerpoint/2010/main" val="928124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5695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10X Sequencing: </a:t>
            </a:r>
          </a:p>
          <a:p>
            <a:endParaRPr lang="en-US" dirty="0"/>
          </a:p>
          <a:p>
            <a:r>
              <a:rPr lang="en-US" dirty="0"/>
              <a:t>VDJ 5,000 read pairs per cell</a:t>
            </a:r>
          </a:p>
          <a:p>
            <a:pPr marL="171450" indent="-171450">
              <a:buFont typeface="Arial" panose="020B0604020202020204" pitchFamily="34" charset="0"/>
              <a:buChar char="•"/>
            </a:pPr>
            <a:r>
              <a:rPr lang="en-US" dirty="0"/>
              <a:t>25M per 10X</a:t>
            </a:r>
          </a:p>
          <a:p>
            <a:r>
              <a:rPr lang="en-US" dirty="0"/>
              <a:t>GEX 20,000 read pairs per cell </a:t>
            </a:r>
          </a:p>
          <a:p>
            <a:pPr marL="171450" indent="-171450">
              <a:buFont typeface="Arial" panose="020B0604020202020204" pitchFamily="34" charset="0"/>
              <a:buChar char="•"/>
            </a:pPr>
            <a:r>
              <a:rPr lang="en-US" dirty="0"/>
              <a:t>100M per 10X</a:t>
            </a:r>
          </a:p>
          <a:p>
            <a:endParaRPr lang="en-US" dirty="0"/>
          </a:p>
          <a:p>
            <a:r>
              <a:rPr lang="en-US" dirty="0"/>
              <a:t>SS2: </a:t>
            </a:r>
          </a:p>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5</a:t>
            </a:fld>
            <a:endParaRPr lang="en-US"/>
          </a:p>
        </p:txBody>
      </p:sp>
    </p:spTree>
    <p:extLst>
      <p:ext uri="{BB962C8B-B14F-4D97-AF65-F5344CB8AC3E}">
        <p14:creationId xmlns:p14="http://schemas.microsoft.com/office/powerpoint/2010/main" val="2101453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6</a:t>
            </a:fld>
            <a:endParaRPr lang="en-US"/>
          </a:p>
        </p:txBody>
      </p:sp>
    </p:spTree>
    <p:extLst>
      <p:ext uri="{BB962C8B-B14F-4D97-AF65-F5344CB8AC3E}">
        <p14:creationId xmlns:p14="http://schemas.microsoft.com/office/powerpoint/2010/main" val="1106789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7</a:t>
            </a:fld>
            <a:endParaRPr lang="en-US"/>
          </a:p>
        </p:txBody>
      </p:sp>
    </p:spTree>
    <p:extLst>
      <p:ext uri="{BB962C8B-B14F-4D97-AF65-F5344CB8AC3E}">
        <p14:creationId xmlns:p14="http://schemas.microsoft.com/office/powerpoint/2010/main" val="779021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8</a:t>
            </a:fld>
            <a:endParaRPr lang="en-US"/>
          </a:p>
        </p:txBody>
      </p:sp>
    </p:spTree>
    <p:extLst>
      <p:ext uri="{BB962C8B-B14F-4D97-AF65-F5344CB8AC3E}">
        <p14:creationId xmlns:p14="http://schemas.microsoft.com/office/powerpoint/2010/main" val="2440300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9</a:t>
            </a:fld>
            <a:endParaRPr lang="en-US"/>
          </a:p>
        </p:txBody>
      </p:sp>
    </p:spTree>
    <p:extLst>
      <p:ext uri="{BB962C8B-B14F-4D97-AF65-F5344CB8AC3E}">
        <p14:creationId xmlns:p14="http://schemas.microsoft.com/office/powerpoint/2010/main" val="2816909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16</a:t>
            </a:fld>
            <a:endParaRPr lang="en-US"/>
          </a:p>
        </p:txBody>
      </p:sp>
    </p:spTree>
    <p:extLst>
      <p:ext uri="{BB962C8B-B14F-4D97-AF65-F5344CB8AC3E}">
        <p14:creationId xmlns:p14="http://schemas.microsoft.com/office/powerpoint/2010/main" val="4215546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FB259-BF08-7F4D-A90D-DEA83DBCCE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83946C-AD05-F24F-8791-DB18EF47F2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08E032-0F38-9E4A-80F3-DA2CB073C287}"/>
              </a:ext>
            </a:extLst>
          </p:cNvPr>
          <p:cNvSpPr>
            <a:spLocks noGrp="1"/>
          </p:cNvSpPr>
          <p:nvPr>
            <p:ph type="dt" sz="half" idx="10"/>
          </p:nvPr>
        </p:nvSpPr>
        <p:spPr/>
        <p:txBody>
          <a:bodyPr/>
          <a:lstStyle/>
          <a:p>
            <a:fld id="{0E3DB57E-E242-DE49-9072-9A1FBE1B681F}" type="datetimeFigureOut">
              <a:rPr lang="en-US" smtClean="0"/>
              <a:t>8/5/24</a:t>
            </a:fld>
            <a:endParaRPr lang="en-US"/>
          </a:p>
        </p:txBody>
      </p:sp>
      <p:sp>
        <p:nvSpPr>
          <p:cNvPr id="5" name="Footer Placeholder 4">
            <a:extLst>
              <a:ext uri="{FF2B5EF4-FFF2-40B4-BE49-F238E27FC236}">
                <a16:creationId xmlns:a16="http://schemas.microsoft.com/office/drawing/2014/main" id="{5CA20790-C445-F647-951F-FEA9B127C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CD865-A0CC-5741-975E-35308FEBBE61}"/>
              </a:ext>
            </a:extLst>
          </p:cNvPr>
          <p:cNvSpPr>
            <a:spLocks noGrp="1"/>
          </p:cNvSpPr>
          <p:nvPr>
            <p:ph type="sldNum" sz="quarter" idx="12"/>
          </p:nvPr>
        </p:nvSpPr>
        <p:spPr/>
        <p:txBody>
          <a:bodyPr/>
          <a:lstStyle/>
          <a:p>
            <a:fld id="{90AADF61-60DC-1847-B061-B21461EFCF77}" type="slidenum">
              <a:rPr lang="en-US" smtClean="0"/>
              <a:t>‹#›</a:t>
            </a:fld>
            <a:endParaRPr lang="en-US"/>
          </a:p>
        </p:txBody>
      </p:sp>
    </p:spTree>
    <p:extLst>
      <p:ext uri="{BB962C8B-B14F-4D97-AF65-F5344CB8AC3E}">
        <p14:creationId xmlns:p14="http://schemas.microsoft.com/office/powerpoint/2010/main" val="1693436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2CF3A-0222-184F-A3D7-D584DE06A2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E00016-CE17-9F42-8270-67DFB6C0B4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B5932-CB74-AA40-AD2B-2656F8FDFF75}"/>
              </a:ext>
            </a:extLst>
          </p:cNvPr>
          <p:cNvSpPr>
            <a:spLocks noGrp="1"/>
          </p:cNvSpPr>
          <p:nvPr>
            <p:ph type="dt" sz="half" idx="10"/>
          </p:nvPr>
        </p:nvSpPr>
        <p:spPr/>
        <p:txBody>
          <a:bodyPr/>
          <a:lstStyle/>
          <a:p>
            <a:fld id="{0E3DB57E-E242-DE49-9072-9A1FBE1B681F}" type="datetimeFigureOut">
              <a:rPr lang="en-US" smtClean="0"/>
              <a:t>8/5/24</a:t>
            </a:fld>
            <a:endParaRPr lang="en-US"/>
          </a:p>
        </p:txBody>
      </p:sp>
      <p:sp>
        <p:nvSpPr>
          <p:cNvPr id="5" name="Footer Placeholder 4">
            <a:extLst>
              <a:ext uri="{FF2B5EF4-FFF2-40B4-BE49-F238E27FC236}">
                <a16:creationId xmlns:a16="http://schemas.microsoft.com/office/drawing/2014/main" id="{87BAD1A2-169E-014F-AFED-E848A9C16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610E7-0BB7-5343-B872-B6D0FC9603F0}"/>
              </a:ext>
            </a:extLst>
          </p:cNvPr>
          <p:cNvSpPr>
            <a:spLocks noGrp="1"/>
          </p:cNvSpPr>
          <p:nvPr>
            <p:ph type="sldNum" sz="quarter" idx="12"/>
          </p:nvPr>
        </p:nvSpPr>
        <p:spPr/>
        <p:txBody>
          <a:bodyPr/>
          <a:lstStyle/>
          <a:p>
            <a:fld id="{90AADF61-60DC-1847-B061-B21461EFCF77}" type="slidenum">
              <a:rPr lang="en-US" smtClean="0"/>
              <a:t>‹#›</a:t>
            </a:fld>
            <a:endParaRPr lang="en-US"/>
          </a:p>
        </p:txBody>
      </p:sp>
    </p:spTree>
    <p:extLst>
      <p:ext uri="{BB962C8B-B14F-4D97-AF65-F5344CB8AC3E}">
        <p14:creationId xmlns:p14="http://schemas.microsoft.com/office/powerpoint/2010/main" val="190435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E5D36-3885-DC45-8A6C-E1B1EE9C14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7C169F-BDBA-1040-BB4A-1CC26EBA3B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1890E-8E0D-BB46-8DB5-7F8F729B9084}"/>
              </a:ext>
            </a:extLst>
          </p:cNvPr>
          <p:cNvSpPr>
            <a:spLocks noGrp="1"/>
          </p:cNvSpPr>
          <p:nvPr>
            <p:ph type="dt" sz="half" idx="10"/>
          </p:nvPr>
        </p:nvSpPr>
        <p:spPr/>
        <p:txBody>
          <a:bodyPr/>
          <a:lstStyle/>
          <a:p>
            <a:fld id="{0E3DB57E-E242-DE49-9072-9A1FBE1B681F}" type="datetimeFigureOut">
              <a:rPr lang="en-US" smtClean="0"/>
              <a:t>8/5/24</a:t>
            </a:fld>
            <a:endParaRPr lang="en-US"/>
          </a:p>
        </p:txBody>
      </p:sp>
      <p:sp>
        <p:nvSpPr>
          <p:cNvPr id="5" name="Footer Placeholder 4">
            <a:extLst>
              <a:ext uri="{FF2B5EF4-FFF2-40B4-BE49-F238E27FC236}">
                <a16:creationId xmlns:a16="http://schemas.microsoft.com/office/drawing/2014/main" id="{00CABA60-781B-A346-9B39-7CD117FEF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8BE6A-10CA-DE41-9AD3-707D92E2E27B}"/>
              </a:ext>
            </a:extLst>
          </p:cNvPr>
          <p:cNvSpPr>
            <a:spLocks noGrp="1"/>
          </p:cNvSpPr>
          <p:nvPr>
            <p:ph type="sldNum" sz="quarter" idx="12"/>
          </p:nvPr>
        </p:nvSpPr>
        <p:spPr/>
        <p:txBody>
          <a:bodyPr/>
          <a:lstStyle/>
          <a:p>
            <a:fld id="{90AADF61-60DC-1847-B061-B21461EFCF77}" type="slidenum">
              <a:rPr lang="en-US" smtClean="0"/>
              <a:t>‹#›</a:t>
            </a:fld>
            <a:endParaRPr lang="en-US"/>
          </a:p>
        </p:txBody>
      </p:sp>
    </p:spTree>
    <p:extLst>
      <p:ext uri="{BB962C8B-B14F-4D97-AF65-F5344CB8AC3E}">
        <p14:creationId xmlns:p14="http://schemas.microsoft.com/office/powerpoint/2010/main" val="3280890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column text slide">
    <p:spTree>
      <p:nvGrpSpPr>
        <p:cNvPr id="1" name=""/>
        <p:cNvGrpSpPr/>
        <p:nvPr/>
      </p:nvGrpSpPr>
      <p:grpSpPr>
        <a:xfrm>
          <a:off x="0" y="0"/>
          <a:ext cx="0" cy="0"/>
          <a:chOff x="0" y="0"/>
          <a:chExt cx="0" cy="0"/>
        </a:xfrm>
      </p:grpSpPr>
      <p:pic>
        <p:nvPicPr>
          <p:cNvPr id="5" name="Picture 4" descr="emergence_ppt.jpg">
            <a:extLst>
              <a:ext uri="{FF2B5EF4-FFF2-40B4-BE49-F238E27FC236}">
                <a16:creationId xmlns:a16="http://schemas.microsoft.com/office/drawing/2014/main" id="{F0D90039-C45B-3C5E-A7A8-427EB9FED5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BB08595D-2645-DEA1-5491-D66EFA9F871B}"/>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Title 1"/>
          <p:cNvSpPr>
            <a:spLocks noGrp="1"/>
          </p:cNvSpPr>
          <p:nvPr>
            <p:ph type="title"/>
          </p:nvPr>
        </p:nvSpPr>
        <p:spPr>
          <a:xfrm>
            <a:off x="609600" y="228600"/>
            <a:ext cx="9448800" cy="1097280"/>
          </a:xfrm>
          <a:prstGeom prst="rect">
            <a:avLst/>
          </a:prstGeom>
        </p:spPr>
        <p:txBody>
          <a:bodyPr lIns="0" tIns="0" rIns="0" bIns="0"/>
          <a:lstStyle>
            <a:lvl1pPr>
              <a:lnSpc>
                <a:spcPts val="3800"/>
              </a:lnSpc>
              <a:defRPr>
                <a:solidFill>
                  <a:schemeClr val="bg1"/>
                </a:solidFill>
                <a:ea typeface="Calibri"/>
              </a:defRPr>
            </a:lvl1pPr>
          </a:lstStyle>
          <a:p>
            <a:r>
              <a:rPr lang="en-US" dirty="0"/>
              <a:t>Click to edit Master title style</a:t>
            </a:r>
          </a:p>
        </p:txBody>
      </p:sp>
      <p:sp>
        <p:nvSpPr>
          <p:cNvPr id="3" name="Content Placeholder 2"/>
          <p:cNvSpPr>
            <a:spLocks noGrp="1"/>
          </p:cNvSpPr>
          <p:nvPr>
            <p:ph idx="1"/>
          </p:nvPr>
        </p:nvSpPr>
        <p:spPr>
          <a:xfrm>
            <a:off x="593775" y="1756789"/>
            <a:ext cx="10972800" cy="4581891"/>
          </a:xfrm>
          <a:prstGeom prst="rect">
            <a:avLst/>
          </a:prstGeom>
        </p:spPr>
        <p:txBody>
          <a:bodyPr lIns="0" tIns="0" rIns="0" bIns="0"/>
          <a:lstStyle>
            <a:lvl1pPr>
              <a:defRPr>
                <a:ea typeface="Calibri"/>
              </a:defRPr>
            </a:lvl1pPr>
            <a:lvl2pPr>
              <a:defRPr>
                <a:ea typeface="Calibri"/>
              </a:defRPr>
            </a:lvl2pPr>
            <a:lvl3pPr>
              <a:defRPr>
                <a:ea typeface="Calibri"/>
              </a:defRPr>
            </a:lvl3pPr>
            <a:lvl4pPr>
              <a:defRPr>
                <a:ea typeface="Calibri"/>
              </a:defRPr>
            </a:lvl4pPr>
            <a:lvl5pPr>
              <a:defRPr>
                <a:ea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30"/>
          <p:cNvSpPr>
            <a:spLocks noGrp="1" noChangeArrowheads="1"/>
          </p:cNvSpPr>
          <p:nvPr>
            <p:ph type="sldNum" sz="quarter" idx="10"/>
          </p:nvPr>
        </p:nvSpPr>
        <p:spPr>
          <a:xfrm>
            <a:off x="9035760" y="6402711"/>
            <a:ext cx="2540000" cy="327683"/>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cs typeface="Calibri"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759BF3-07C0-CA49-99B3-BBC805932776}" type="slidenum">
              <a:rPr kumimoji="0" lang="en-US" sz="1200" b="0" i="0" u="none" strike="noStrike" kern="1200" cap="none" spc="0" normalizeH="0" baseline="0" noProof="0">
                <a:ln>
                  <a:noFill/>
                </a:ln>
                <a:solidFill>
                  <a:prstClr val="black">
                    <a:tint val="75000"/>
                  </a:prstClr>
                </a:solidFill>
                <a:effectLst/>
                <a:uLnTx/>
                <a:uFillTx/>
                <a:latin typeface="Calibri" charset="0"/>
                <a:ea typeface="+mn-ea"/>
                <a:cs typeface="Calibri"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charset="0"/>
              <a:ea typeface="+mn-ea"/>
              <a:cs typeface="Calibri" charset="0"/>
            </a:endParaRPr>
          </a:p>
        </p:txBody>
      </p:sp>
    </p:spTree>
    <p:extLst>
      <p:ext uri="{BB962C8B-B14F-4D97-AF65-F5344CB8AC3E}">
        <p14:creationId xmlns:p14="http://schemas.microsoft.com/office/powerpoint/2010/main" val="2332490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32253309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slide option 1">
    <p:spTree>
      <p:nvGrpSpPr>
        <p:cNvPr id="1" name=""/>
        <p:cNvGrpSpPr/>
        <p:nvPr/>
      </p:nvGrpSpPr>
      <p:grpSpPr>
        <a:xfrm>
          <a:off x="0" y="0"/>
          <a:ext cx="0" cy="0"/>
          <a:chOff x="0" y="0"/>
          <a:chExt cx="0" cy="0"/>
        </a:xfrm>
      </p:grpSpPr>
      <p:pic>
        <p:nvPicPr>
          <p:cNvPr id="3" name="Picture 2" descr="emergence_ppt.jpg">
            <a:extLst>
              <a:ext uri="{FF2B5EF4-FFF2-40B4-BE49-F238E27FC236}">
                <a16:creationId xmlns:a16="http://schemas.microsoft.com/office/drawing/2014/main" id="{2AF83C46-D350-92BB-0621-C936BFCC5E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2AE92E6-36AE-6C18-BFD1-E103CBC81633}"/>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Title 1"/>
          <p:cNvSpPr>
            <a:spLocks noGrp="1"/>
          </p:cNvSpPr>
          <p:nvPr>
            <p:ph type="title"/>
          </p:nvPr>
        </p:nvSpPr>
        <p:spPr>
          <a:xfrm>
            <a:off x="0" y="180624"/>
            <a:ext cx="12192000" cy="733777"/>
          </a:xfrm>
        </p:spPr>
        <p:txBody>
          <a:bodyPr>
            <a:normAutofit/>
          </a:bodyPr>
          <a:lstStyle>
            <a:lvl1pPr>
              <a:defRPr sz="2667"/>
            </a:lvl1pPr>
          </a:lstStyle>
          <a:p>
            <a:r>
              <a:rPr lang="en-US"/>
              <a:t>Click to edit Master title style</a:t>
            </a:r>
            <a:endParaRPr lang="en-US" dirty="0"/>
          </a:p>
        </p:txBody>
      </p:sp>
      <p:sp>
        <p:nvSpPr>
          <p:cNvPr id="12" name="Text Placeholder 2"/>
          <p:cNvSpPr>
            <a:spLocks noGrp="1"/>
          </p:cNvSpPr>
          <p:nvPr>
            <p:ph type="body" idx="1"/>
          </p:nvPr>
        </p:nvSpPr>
        <p:spPr>
          <a:xfrm>
            <a:off x="609604" y="914401"/>
            <a:ext cx="10972792" cy="5441953"/>
          </a:xfrm>
        </p:spPr>
        <p:txBody>
          <a:bodyPr anchor="t">
            <a:normAutofit/>
          </a:bodyPr>
          <a:lstStyle>
            <a:lvl1pPr marL="380990" indent="-380990" algn="l">
              <a:lnSpc>
                <a:spcPct val="100000"/>
              </a:lnSpc>
              <a:buFont typeface="Arial"/>
              <a:buChar char="•"/>
              <a:defRPr sz="2400" baseline="0">
                <a:solidFill>
                  <a:srgbClr val="133C68"/>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
        <p:nvSpPr>
          <p:cNvPr id="8" name="Content Placeholder 8"/>
          <p:cNvSpPr>
            <a:spLocks noGrp="1"/>
          </p:cNvSpPr>
          <p:nvPr>
            <p:ph sz="quarter" idx="13" hasCustomPrompt="1"/>
          </p:nvPr>
        </p:nvSpPr>
        <p:spPr>
          <a:xfrm>
            <a:off x="2165351" y="5683251"/>
            <a:ext cx="7861300" cy="673100"/>
          </a:xfrm>
        </p:spPr>
        <p:txBody>
          <a:bodyPr anchor="ctr">
            <a:normAutofit/>
          </a:bodyPr>
          <a:lstStyle>
            <a:lvl1pPr marL="0" indent="0" algn="ctr">
              <a:buNone/>
              <a:defRPr sz="20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Concluding Phrase</a:t>
            </a:r>
          </a:p>
        </p:txBody>
      </p:sp>
      <p:sp>
        <p:nvSpPr>
          <p:cNvPr id="10" name="Content Placeholder 8"/>
          <p:cNvSpPr>
            <a:spLocks noGrp="1"/>
          </p:cNvSpPr>
          <p:nvPr>
            <p:ph sz="quarter" idx="14" hasCustomPrompt="1"/>
          </p:nvPr>
        </p:nvSpPr>
        <p:spPr>
          <a:xfrm>
            <a:off x="2165351" y="6356355"/>
            <a:ext cx="7861300" cy="365125"/>
          </a:xfrm>
        </p:spPr>
        <p:txBody>
          <a:bodyPr anchor="t">
            <a:normAutofit/>
          </a:bodyPr>
          <a:lstStyle>
            <a:lvl1pPr marL="0" indent="0" algn="ctr">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Footer</a:t>
            </a:r>
          </a:p>
        </p:txBody>
      </p:sp>
    </p:spTree>
    <p:extLst>
      <p:ext uri="{BB962C8B-B14F-4D97-AF65-F5344CB8AC3E}">
        <p14:creationId xmlns:p14="http://schemas.microsoft.com/office/powerpoint/2010/main" val="3247219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1144" y="398779"/>
            <a:ext cx="5034280" cy="574040"/>
          </a:xfrm>
          <a:prstGeom prst="rect">
            <a:avLst/>
          </a:prstGeom>
        </p:spPr>
        <p:txBody>
          <a:bodyPr wrap="square" lIns="0" tIns="0" rIns="0" bIns="0">
            <a:spAutoFit/>
          </a:bodyPr>
          <a:lstStyle>
            <a:lvl1pPr>
              <a:defRPr sz="36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5881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emergence_ppt.jpg">
            <a:extLst>
              <a:ext uri="{FF2B5EF4-FFF2-40B4-BE49-F238E27FC236}">
                <a16:creationId xmlns:a16="http://schemas.microsoft.com/office/drawing/2014/main" id="{D8B10AE0-1949-C587-6929-4D09D78C24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66505E4-AA43-A1A6-EE29-E57A22FD774E}"/>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Holder 2"/>
          <p:cNvSpPr>
            <a:spLocks noGrp="1"/>
          </p:cNvSpPr>
          <p:nvPr>
            <p:ph type="title"/>
          </p:nvPr>
        </p:nvSpPr>
        <p:spPr/>
        <p:txBody>
          <a:bodyPr lIns="0" tIns="0" rIns="0" bIns="0"/>
          <a:lstStyle>
            <a:lvl1pPr>
              <a:defRPr sz="3600" b="0"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68241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25354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45818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7600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emergence_ppt.jpg">
            <a:extLst>
              <a:ext uri="{FF2B5EF4-FFF2-40B4-BE49-F238E27FC236}">
                <a16:creationId xmlns:a16="http://schemas.microsoft.com/office/drawing/2014/main" id="{D5B57FC4-060C-54C4-4496-EEAD008F16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6D99906-65FC-A9C4-EED8-C91302FB9092}"/>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Title 1">
            <a:extLst>
              <a:ext uri="{FF2B5EF4-FFF2-40B4-BE49-F238E27FC236}">
                <a16:creationId xmlns:a16="http://schemas.microsoft.com/office/drawing/2014/main" id="{857F368B-E7F9-3E47-8C1C-F0DAEC0607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D460DB-8641-1E4E-9169-F4A79A8B52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4DBFA-EE6B-8C4A-ACC8-D01C37B231B7}"/>
              </a:ext>
            </a:extLst>
          </p:cNvPr>
          <p:cNvSpPr>
            <a:spLocks noGrp="1"/>
          </p:cNvSpPr>
          <p:nvPr>
            <p:ph type="dt" sz="half" idx="10"/>
          </p:nvPr>
        </p:nvSpPr>
        <p:spPr/>
        <p:txBody>
          <a:bodyPr/>
          <a:lstStyle/>
          <a:p>
            <a:fld id="{0E3DB57E-E242-DE49-9072-9A1FBE1B681F}" type="datetimeFigureOut">
              <a:rPr lang="en-US" smtClean="0"/>
              <a:t>8/5/24</a:t>
            </a:fld>
            <a:endParaRPr lang="en-US"/>
          </a:p>
        </p:txBody>
      </p:sp>
      <p:sp>
        <p:nvSpPr>
          <p:cNvPr id="5" name="Footer Placeholder 4">
            <a:extLst>
              <a:ext uri="{FF2B5EF4-FFF2-40B4-BE49-F238E27FC236}">
                <a16:creationId xmlns:a16="http://schemas.microsoft.com/office/drawing/2014/main" id="{102CFBF6-A61F-844B-93B1-7FF953277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6C43A-7D84-6E45-9A56-4D661682FC53}"/>
              </a:ext>
            </a:extLst>
          </p:cNvPr>
          <p:cNvSpPr>
            <a:spLocks noGrp="1"/>
          </p:cNvSpPr>
          <p:nvPr>
            <p:ph type="sldNum" sz="quarter" idx="12"/>
          </p:nvPr>
        </p:nvSpPr>
        <p:spPr/>
        <p:txBody>
          <a:bodyPr/>
          <a:lstStyle/>
          <a:p>
            <a:fld id="{90AADF61-60DC-1847-B061-B21461EFCF77}" type="slidenum">
              <a:rPr lang="en-US" smtClean="0"/>
              <a:t>‹#›</a:t>
            </a:fld>
            <a:endParaRPr lang="en-US"/>
          </a:p>
        </p:txBody>
      </p:sp>
    </p:spTree>
    <p:extLst>
      <p:ext uri="{BB962C8B-B14F-4D97-AF65-F5344CB8AC3E}">
        <p14:creationId xmlns:p14="http://schemas.microsoft.com/office/powerpoint/2010/main" val="298148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4023-1CC8-514A-A767-7FD0898B96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64E976-882F-7940-B645-0449BB1723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5D08AF-5E66-E445-BDB4-766749A03EC2}"/>
              </a:ext>
            </a:extLst>
          </p:cNvPr>
          <p:cNvSpPr>
            <a:spLocks noGrp="1"/>
          </p:cNvSpPr>
          <p:nvPr>
            <p:ph type="dt" sz="half" idx="10"/>
          </p:nvPr>
        </p:nvSpPr>
        <p:spPr/>
        <p:txBody>
          <a:bodyPr/>
          <a:lstStyle/>
          <a:p>
            <a:fld id="{0E3DB57E-E242-DE49-9072-9A1FBE1B681F}" type="datetimeFigureOut">
              <a:rPr lang="en-US" smtClean="0"/>
              <a:t>8/5/24</a:t>
            </a:fld>
            <a:endParaRPr lang="en-US"/>
          </a:p>
        </p:txBody>
      </p:sp>
      <p:sp>
        <p:nvSpPr>
          <p:cNvPr id="5" name="Footer Placeholder 4">
            <a:extLst>
              <a:ext uri="{FF2B5EF4-FFF2-40B4-BE49-F238E27FC236}">
                <a16:creationId xmlns:a16="http://schemas.microsoft.com/office/drawing/2014/main" id="{A1DC6544-C39C-3C4F-B6BE-EE733F09D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0FB74-4E1E-8041-A8B4-DC8C16F84BB3}"/>
              </a:ext>
            </a:extLst>
          </p:cNvPr>
          <p:cNvSpPr>
            <a:spLocks noGrp="1"/>
          </p:cNvSpPr>
          <p:nvPr>
            <p:ph type="sldNum" sz="quarter" idx="12"/>
          </p:nvPr>
        </p:nvSpPr>
        <p:spPr/>
        <p:txBody>
          <a:bodyPr/>
          <a:lstStyle/>
          <a:p>
            <a:fld id="{90AADF61-60DC-1847-B061-B21461EFCF77}" type="slidenum">
              <a:rPr lang="en-US" smtClean="0"/>
              <a:t>‹#›</a:t>
            </a:fld>
            <a:endParaRPr lang="en-US"/>
          </a:p>
        </p:txBody>
      </p:sp>
    </p:spTree>
    <p:extLst>
      <p:ext uri="{BB962C8B-B14F-4D97-AF65-F5344CB8AC3E}">
        <p14:creationId xmlns:p14="http://schemas.microsoft.com/office/powerpoint/2010/main" val="3038248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9BA5-B581-474C-AED0-25B39CFD48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0E0842-3053-E44D-9398-29C1ABD8A9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1BF502-3556-A84E-95C9-345F66DE11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1A2405-0755-4A4B-A842-E6736474CC45}"/>
              </a:ext>
            </a:extLst>
          </p:cNvPr>
          <p:cNvSpPr>
            <a:spLocks noGrp="1"/>
          </p:cNvSpPr>
          <p:nvPr>
            <p:ph type="dt" sz="half" idx="10"/>
          </p:nvPr>
        </p:nvSpPr>
        <p:spPr/>
        <p:txBody>
          <a:bodyPr/>
          <a:lstStyle/>
          <a:p>
            <a:fld id="{0E3DB57E-E242-DE49-9072-9A1FBE1B681F}" type="datetimeFigureOut">
              <a:rPr lang="en-US" smtClean="0"/>
              <a:t>8/5/24</a:t>
            </a:fld>
            <a:endParaRPr lang="en-US"/>
          </a:p>
        </p:txBody>
      </p:sp>
      <p:sp>
        <p:nvSpPr>
          <p:cNvPr id="6" name="Footer Placeholder 5">
            <a:extLst>
              <a:ext uri="{FF2B5EF4-FFF2-40B4-BE49-F238E27FC236}">
                <a16:creationId xmlns:a16="http://schemas.microsoft.com/office/drawing/2014/main" id="{2A34E533-7123-1449-BD7D-716FB49DF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4CE36-F8D3-C14B-A2A6-4FE3E24962FC}"/>
              </a:ext>
            </a:extLst>
          </p:cNvPr>
          <p:cNvSpPr>
            <a:spLocks noGrp="1"/>
          </p:cNvSpPr>
          <p:nvPr>
            <p:ph type="sldNum" sz="quarter" idx="12"/>
          </p:nvPr>
        </p:nvSpPr>
        <p:spPr/>
        <p:txBody>
          <a:bodyPr/>
          <a:lstStyle/>
          <a:p>
            <a:fld id="{90AADF61-60DC-1847-B061-B21461EFCF77}" type="slidenum">
              <a:rPr lang="en-US" smtClean="0"/>
              <a:t>‹#›</a:t>
            </a:fld>
            <a:endParaRPr lang="en-US"/>
          </a:p>
        </p:txBody>
      </p:sp>
    </p:spTree>
    <p:extLst>
      <p:ext uri="{BB962C8B-B14F-4D97-AF65-F5344CB8AC3E}">
        <p14:creationId xmlns:p14="http://schemas.microsoft.com/office/powerpoint/2010/main" val="2962026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1570-9ED5-ED4B-AFFD-7B3F69381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38DB0-3268-9243-8434-32C61A6843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541D8C-1FB8-304D-BECD-A328295B24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48411A-7916-9D49-A25D-7D0B263CCA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1FE0AB-5889-6948-B72A-613CE0B61F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F2322D-4F0E-B04D-B917-C5E84E3DDB34}"/>
              </a:ext>
            </a:extLst>
          </p:cNvPr>
          <p:cNvSpPr>
            <a:spLocks noGrp="1"/>
          </p:cNvSpPr>
          <p:nvPr>
            <p:ph type="dt" sz="half" idx="10"/>
          </p:nvPr>
        </p:nvSpPr>
        <p:spPr/>
        <p:txBody>
          <a:bodyPr/>
          <a:lstStyle/>
          <a:p>
            <a:fld id="{0E3DB57E-E242-DE49-9072-9A1FBE1B681F}" type="datetimeFigureOut">
              <a:rPr lang="en-US" smtClean="0"/>
              <a:t>8/5/24</a:t>
            </a:fld>
            <a:endParaRPr lang="en-US"/>
          </a:p>
        </p:txBody>
      </p:sp>
      <p:sp>
        <p:nvSpPr>
          <p:cNvPr id="8" name="Footer Placeholder 7">
            <a:extLst>
              <a:ext uri="{FF2B5EF4-FFF2-40B4-BE49-F238E27FC236}">
                <a16:creationId xmlns:a16="http://schemas.microsoft.com/office/drawing/2014/main" id="{6A6470F7-B980-1E46-B506-644E3AEE75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EE3090-CC4A-DF4C-92DF-374F2061F61D}"/>
              </a:ext>
            </a:extLst>
          </p:cNvPr>
          <p:cNvSpPr>
            <a:spLocks noGrp="1"/>
          </p:cNvSpPr>
          <p:nvPr>
            <p:ph type="sldNum" sz="quarter" idx="12"/>
          </p:nvPr>
        </p:nvSpPr>
        <p:spPr/>
        <p:txBody>
          <a:bodyPr/>
          <a:lstStyle/>
          <a:p>
            <a:fld id="{90AADF61-60DC-1847-B061-B21461EFCF77}" type="slidenum">
              <a:rPr lang="en-US" smtClean="0"/>
              <a:t>‹#›</a:t>
            </a:fld>
            <a:endParaRPr lang="en-US"/>
          </a:p>
        </p:txBody>
      </p:sp>
    </p:spTree>
    <p:extLst>
      <p:ext uri="{BB962C8B-B14F-4D97-AF65-F5344CB8AC3E}">
        <p14:creationId xmlns:p14="http://schemas.microsoft.com/office/powerpoint/2010/main" val="845102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emergence_ppt.jpg">
            <a:extLst>
              <a:ext uri="{FF2B5EF4-FFF2-40B4-BE49-F238E27FC236}">
                <a16:creationId xmlns:a16="http://schemas.microsoft.com/office/drawing/2014/main" id="{7EA3E022-7F10-ED82-E77B-C3490F1900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417E89FB-49FD-223F-7061-CFC524AF5E77}"/>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Title 1">
            <a:extLst>
              <a:ext uri="{FF2B5EF4-FFF2-40B4-BE49-F238E27FC236}">
                <a16:creationId xmlns:a16="http://schemas.microsoft.com/office/drawing/2014/main" id="{88B31750-9D0A-734D-83AB-AA0E9284D6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67006E-E022-C94A-B0D1-6B6FF07083B3}"/>
              </a:ext>
            </a:extLst>
          </p:cNvPr>
          <p:cNvSpPr>
            <a:spLocks noGrp="1"/>
          </p:cNvSpPr>
          <p:nvPr>
            <p:ph type="dt" sz="half" idx="10"/>
          </p:nvPr>
        </p:nvSpPr>
        <p:spPr/>
        <p:txBody>
          <a:bodyPr/>
          <a:lstStyle/>
          <a:p>
            <a:fld id="{0E3DB57E-E242-DE49-9072-9A1FBE1B681F}" type="datetimeFigureOut">
              <a:rPr lang="en-US" smtClean="0"/>
              <a:t>8/5/24</a:t>
            </a:fld>
            <a:endParaRPr lang="en-US"/>
          </a:p>
        </p:txBody>
      </p:sp>
      <p:sp>
        <p:nvSpPr>
          <p:cNvPr id="4" name="Footer Placeholder 3">
            <a:extLst>
              <a:ext uri="{FF2B5EF4-FFF2-40B4-BE49-F238E27FC236}">
                <a16:creationId xmlns:a16="http://schemas.microsoft.com/office/drawing/2014/main" id="{DC6718EA-4B19-3A49-AF0F-8AE4D8AEDF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6ECA78-9AC2-8947-B33B-4BF3F856F19A}"/>
              </a:ext>
            </a:extLst>
          </p:cNvPr>
          <p:cNvSpPr>
            <a:spLocks noGrp="1"/>
          </p:cNvSpPr>
          <p:nvPr>
            <p:ph type="sldNum" sz="quarter" idx="12"/>
          </p:nvPr>
        </p:nvSpPr>
        <p:spPr/>
        <p:txBody>
          <a:bodyPr/>
          <a:lstStyle/>
          <a:p>
            <a:fld id="{90AADF61-60DC-1847-B061-B21461EFCF77}" type="slidenum">
              <a:rPr lang="en-US" smtClean="0"/>
              <a:t>‹#›</a:t>
            </a:fld>
            <a:endParaRPr lang="en-US"/>
          </a:p>
        </p:txBody>
      </p:sp>
    </p:spTree>
    <p:extLst>
      <p:ext uri="{BB962C8B-B14F-4D97-AF65-F5344CB8AC3E}">
        <p14:creationId xmlns:p14="http://schemas.microsoft.com/office/powerpoint/2010/main" val="2428974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emergence_ppt.jpg">
            <a:extLst>
              <a:ext uri="{FF2B5EF4-FFF2-40B4-BE49-F238E27FC236}">
                <a16:creationId xmlns:a16="http://schemas.microsoft.com/office/drawing/2014/main" id="{8B2BBA66-FDCB-75DF-9CC7-D6421E3907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8CA9F3B-69B8-6183-FCE1-D4F303818211}"/>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Date Placeholder 1">
            <a:extLst>
              <a:ext uri="{FF2B5EF4-FFF2-40B4-BE49-F238E27FC236}">
                <a16:creationId xmlns:a16="http://schemas.microsoft.com/office/drawing/2014/main" id="{9C6A938C-70B0-B54F-8A04-F89A5FC8726E}"/>
              </a:ext>
            </a:extLst>
          </p:cNvPr>
          <p:cNvSpPr>
            <a:spLocks noGrp="1"/>
          </p:cNvSpPr>
          <p:nvPr>
            <p:ph type="dt" sz="half" idx="10"/>
          </p:nvPr>
        </p:nvSpPr>
        <p:spPr/>
        <p:txBody>
          <a:bodyPr/>
          <a:lstStyle/>
          <a:p>
            <a:fld id="{0E3DB57E-E242-DE49-9072-9A1FBE1B681F}" type="datetimeFigureOut">
              <a:rPr lang="en-US" smtClean="0"/>
              <a:t>8/5/24</a:t>
            </a:fld>
            <a:endParaRPr lang="en-US"/>
          </a:p>
        </p:txBody>
      </p:sp>
      <p:sp>
        <p:nvSpPr>
          <p:cNvPr id="3" name="Footer Placeholder 2">
            <a:extLst>
              <a:ext uri="{FF2B5EF4-FFF2-40B4-BE49-F238E27FC236}">
                <a16:creationId xmlns:a16="http://schemas.microsoft.com/office/drawing/2014/main" id="{47A24478-2D5E-9341-8061-851265FA0E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C8B7FA-1395-5844-A739-6985F4C8982E}"/>
              </a:ext>
            </a:extLst>
          </p:cNvPr>
          <p:cNvSpPr>
            <a:spLocks noGrp="1"/>
          </p:cNvSpPr>
          <p:nvPr>
            <p:ph type="sldNum" sz="quarter" idx="12"/>
          </p:nvPr>
        </p:nvSpPr>
        <p:spPr/>
        <p:txBody>
          <a:bodyPr/>
          <a:lstStyle/>
          <a:p>
            <a:fld id="{90AADF61-60DC-1847-B061-B21461EFCF77}" type="slidenum">
              <a:rPr lang="en-US" smtClean="0"/>
              <a:t>‹#›</a:t>
            </a:fld>
            <a:endParaRPr lang="en-US"/>
          </a:p>
        </p:txBody>
      </p:sp>
    </p:spTree>
    <p:extLst>
      <p:ext uri="{BB962C8B-B14F-4D97-AF65-F5344CB8AC3E}">
        <p14:creationId xmlns:p14="http://schemas.microsoft.com/office/powerpoint/2010/main" val="3373855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2E44-A19C-3F41-9D32-66420ED6C7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74782-823B-5042-87A4-6D1CA8B008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33E1B6-7464-6941-9001-DD9409B5F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6C4812-9DC3-A940-B49D-326A04E2AE98}"/>
              </a:ext>
            </a:extLst>
          </p:cNvPr>
          <p:cNvSpPr>
            <a:spLocks noGrp="1"/>
          </p:cNvSpPr>
          <p:nvPr>
            <p:ph type="dt" sz="half" idx="10"/>
          </p:nvPr>
        </p:nvSpPr>
        <p:spPr/>
        <p:txBody>
          <a:bodyPr/>
          <a:lstStyle/>
          <a:p>
            <a:fld id="{0E3DB57E-E242-DE49-9072-9A1FBE1B681F}" type="datetimeFigureOut">
              <a:rPr lang="en-US" smtClean="0"/>
              <a:t>8/5/24</a:t>
            </a:fld>
            <a:endParaRPr lang="en-US"/>
          </a:p>
        </p:txBody>
      </p:sp>
      <p:sp>
        <p:nvSpPr>
          <p:cNvPr id="6" name="Footer Placeholder 5">
            <a:extLst>
              <a:ext uri="{FF2B5EF4-FFF2-40B4-BE49-F238E27FC236}">
                <a16:creationId xmlns:a16="http://schemas.microsoft.com/office/drawing/2014/main" id="{B603AF2D-4D0D-C947-8A84-B8051F8FCF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34BF8-7AAF-EB42-963A-91FD11607360}"/>
              </a:ext>
            </a:extLst>
          </p:cNvPr>
          <p:cNvSpPr>
            <a:spLocks noGrp="1"/>
          </p:cNvSpPr>
          <p:nvPr>
            <p:ph type="sldNum" sz="quarter" idx="12"/>
          </p:nvPr>
        </p:nvSpPr>
        <p:spPr/>
        <p:txBody>
          <a:bodyPr/>
          <a:lstStyle/>
          <a:p>
            <a:fld id="{90AADF61-60DC-1847-B061-B21461EFCF77}" type="slidenum">
              <a:rPr lang="en-US" smtClean="0"/>
              <a:t>‹#›</a:t>
            </a:fld>
            <a:endParaRPr lang="en-US"/>
          </a:p>
        </p:txBody>
      </p:sp>
    </p:spTree>
    <p:extLst>
      <p:ext uri="{BB962C8B-B14F-4D97-AF65-F5344CB8AC3E}">
        <p14:creationId xmlns:p14="http://schemas.microsoft.com/office/powerpoint/2010/main" val="3701298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D63C-3126-4B45-BA79-A0CADEBA3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FF5664-85CD-E540-82E1-485D186C26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D0B90C-8187-A246-82BF-6D3A83DF54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23DA18-8988-9443-9D52-EB4E02668EEB}"/>
              </a:ext>
            </a:extLst>
          </p:cNvPr>
          <p:cNvSpPr>
            <a:spLocks noGrp="1"/>
          </p:cNvSpPr>
          <p:nvPr>
            <p:ph type="dt" sz="half" idx="10"/>
          </p:nvPr>
        </p:nvSpPr>
        <p:spPr/>
        <p:txBody>
          <a:bodyPr/>
          <a:lstStyle/>
          <a:p>
            <a:fld id="{0E3DB57E-E242-DE49-9072-9A1FBE1B681F}" type="datetimeFigureOut">
              <a:rPr lang="en-US" smtClean="0"/>
              <a:t>8/5/24</a:t>
            </a:fld>
            <a:endParaRPr lang="en-US"/>
          </a:p>
        </p:txBody>
      </p:sp>
      <p:sp>
        <p:nvSpPr>
          <p:cNvPr id="6" name="Footer Placeholder 5">
            <a:extLst>
              <a:ext uri="{FF2B5EF4-FFF2-40B4-BE49-F238E27FC236}">
                <a16:creationId xmlns:a16="http://schemas.microsoft.com/office/drawing/2014/main" id="{77C8F817-A37C-6C4B-BFA3-F1ADEFBEAB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3EB5F-ACC9-9946-A8B4-15E3CCD1295C}"/>
              </a:ext>
            </a:extLst>
          </p:cNvPr>
          <p:cNvSpPr>
            <a:spLocks noGrp="1"/>
          </p:cNvSpPr>
          <p:nvPr>
            <p:ph type="sldNum" sz="quarter" idx="12"/>
          </p:nvPr>
        </p:nvSpPr>
        <p:spPr/>
        <p:txBody>
          <a:bodyPr/>
          <a:lstStyle/>
          <a:p>
            <a:fld id="{90AADF61-60DC-1847-B061-B21461EFCF77}" type="slidenum">
              <a:rPr lang="en-US" smtClean="0"/>
              <a:t>‹#›</a:t>
            </a:fld>
            <a:endParaRPr lang="en-US"/>
          </a:p>
        </p:txBody>
      </p:sp>
    </p:spTree>
    <p:extLst>
      <p:ext uri="{BB962C8B-B14F-4D97-AF65-F5344CB8AC3E}">
        <p14:creationId xmlns:p14="http://schemas.microsoft.com/office/powerpoint/2010/main" val="192260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jp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F256DB-0D99-054A-B297-6FD1F4BB90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E00635-3DF1-F04C-9D3A-18344DE867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ABC78-2C89-2D41-A220-4E2AB6C89D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3DB57E-E242-DE49-9072-9A1FBE1B681F}" type="datetimeFigureOut">
              <a:rPr lang="en-US" smtClean="0"/>
              <a:t>8/5/24</a:t>
            </a:fld>
            <a:endParaRPr lang="en-US"/>
          </a:p>
        </p:txBody>
      </p:sp>
      <p:sp>
        <p:nvSpPr>
          <p:cNvPr id="5" name="Footer Placeholder 4">
            <a:extLst>
              <a:ext uri="{FF2B5EF4-FFF2-40B4-BE49-F238E27FC236}">
                <a16:creationId xmlns:a16="http://schemas.microsoft.com/office/drawing/2014/main" id="{936E5477-520A-B74D-A7C3-CA8BE8EEA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F2569-265B-B94F-8805-F66A119338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AADF61-60DC-1847-B061-B21461EFCF77}" type="slidenum">
              <a:rPr lang="en-US" smtClean="0"/>
              <a:t>‹#›</a:t>
            </a:fld>
            <a:endParaRPr lang="en-US"/>
          </a:p>
        </p:txBody>
      </p:sp>
    </p:spTree>
    <p:extLst>
      <p:ext uri="{BB962C8B-B14F-4D97-AF65-F5344CB8AC3E}">
        <p14:creationId xmlns:p14="http://schemas.microsoft.com/office/powerpoint/2010/main" val="2868217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emergence_ppt.jpg">
            <a:extLst>
              <a:ext uri="{FF2B5EF4-FFF2-40B4-BE49-F238E27FC236}">
                <a16:creationId xmlns:a16="http://schemas.microsoft.com/office/drawing/2014/main" id="{09514070-196C-1DCA-855E-FF01918B01A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44C9152-9DFF-AFE1-53DC-B709A012C41C}"/>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Holder 2"/>
          <p:cNvSpPr>
            <a:spLocks noGrp="1"/>
          </p:cNvSpPr>
          <p:nvPr>
            <p:ph type="title"/>
          </p:nvPr>
        </p:nvSpPr>
        <p:spPr>
          <a:xfrm>
            <a:off x="561144" y="194563"/>
            <a:ext cx="11069711" cy="1059180"/>
          </a:xfrm>
          <a:prstGeom prst="rect">
            <a:avLst/>
          </a:prstGeom>
        </p:spPr>
        <p:txBody>
          <a:bodyPr wrap="square" lIns="0" tIns="0" rIns="0" bIns="0">
            <a:spAutoFit/>
          </a:bodyPr>
          <a:lstStyle>
            <a:lvl1pPr>
              <a:defRPr sz="360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732412" y="1412748"/>
            <a:ext cx="10510520" cy="1381760"/>
          </a:xfrm>
          <a:prstGeom prst="rect">
            <a:avLst/>
          </a:prstGeom>
        </p:spPr>
        <p:txBody>
          <a:bodyPr wrap="square" lIns="0" tIns="0" rIns="0" bIns="0">
            <a:spAutoFit/>
          </a:bodyPr>
          <a:lstStyle>
            <a:lvl1pPr>
              <a:defRPr sz="20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8/5/24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9099427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bctraining/scRNA-seq/blob/master/img/genes.png" TargetMode="External"/><Relationship Id="rId2" Type="http://schemas.openxmlformats.org/officeDocument/2006/relationships/image" Target="../media/image38.png"/><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7.xml"/><Relationship Id="rId5" Type="http://schemas.openxmlformats.org/officeDocument/2006/relationships/image" Target="../media/image52.tiff"/><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2.png"/><Relationship Id="rId5" Type="http://schemas.openxmlformats.org/officeDocument/2006/relationships/hyperlink" Target="https://gtexportal.org/home/" TargetMode="External"/><Relationship Id="rId4" Type="http://schemas.openxmlformats.org/officeDocument/2006/relationships/hyperlink" Target="https://www.immgen.org/"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emouseatlas.org/" TargetMode="External"/><Relationship Id="rId7" Type="http://schemas.openxmlformats.org/officeDocument/2006/relationships/hyperlink" Target="https://www.ncbi.nlm.nih.gov/" TargetMode="External"/><Relationship Id="rId2" Type="http://schemas.openxmlformats.org/officeDocument/2006/relationships/hyperlink" Target="NULL" TargetMode="External"/><Relationship Id="rId1" Type="http://schemas.openxmlformats.org/officeDocument/2006/relationships/slideLayout" Target="../slideLayouts/slideLayout14.xml"/><Relationship Id="rId6" Type="http://schemas.openxmlformats.org/officeDocument/2006/relationships/hyperlink" Target="https://bio-atlas.psu.edu/zf/" TargetMode="External"/><Relationship Id="rId5" Type="http://schemas.openxmlformats.org/officeDocument/2006/relationships/hyperlink" Target="https://www.wormatlas.org/" TargetMode="External"/><Relationship Id="rId4" Type="http://schemas.openxmlformats.org/officeDocument/2006/relationships/hyperlink" Target="https://flybase.org/"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singlecell.broadinstitute.org/" TargetMode="External"/><Relationship Id="rId2" Type="http://schemas.openxmlformats.org/officeDocument/2006/relationships/hyperlink" Target="https://www.ebi.ac.uk/humancellatlas/project-catalogue/" TargetMode="External"/><Relationship Id="rId1" Type="http://schemas.openxmlformats.org/officeDocument/2006/relationships/slideLayout" Target="../slideLayouts/slideLayout14.xml"/><Relationship Id="rId5" Type="http://schemas.openxmlformats.org/officeDocument/2006/relationships/hyperlink" Target="http://biocc.hrbmu.edu.cn/CellMarker/index.jsp" TargetMode="External"/><Relationship Id="rId4" Type="http://schemas.openxmlformats.org/officeDocument/2006/relationships/hyperlink" Target="https://panglaodb.se/"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data.humancellatlas.org/" TargetMode="Externa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2" Type="http://schemas.openxmlformats.org/officeDocument/2006/relationships/hyperlink" Target="https://panglaodb.se/" TargetMode="Externa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tif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7.tiff"/><Relationship Id="rId4" Type="http://schemas.openxmlformats.org/officeDocument/2006/relationships/image" Target="../media/image86.tiff"/></Relationships>
</file>

<file path=ppt/slides/_rels/slide85.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scanpy.readthedocs.io/en/stable/tutorials/basics/clustering.html" TargetMode="External"/><Relationship Id="rId2" Type="http://schemas.openxmlformats.org/officeDocument/2006/relationships/hyperlink" Target="https://satijalab.org/seurat/articles/pbmc3k_tutorial" TargetMode="External"/><Relationship Id="rId1" Type="http://schemas.openxmlformats.org/officeDocument/2006/relationships/slideLayout" Target="../slideLayouts/slideLayout12.xml"/><Relationship Id="rId6" Type="http://schemas.openxmlformats.org/officeDocument/2006/relationships/hyperlink" Target="https://scanpy.readthedocs.io/en/stable/" TargetMode="External"/><Relationship Id="rId5" Type="http://schemas.openxmlformats.org/officeDocument/2006/relationships/hyperlink" Target="https://scverse.org/" TargetMode="External"/><Relationship Id="rId4" Type="http://schemas.openxmlformats.org/officeDocument/2006/relationships/hyperlink" Target="https://satijalab.org/seurat/"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2.xml"/><Relationship Id="rId4" Type="http://schemas.openxmlformats.org/officeDocument/2006/relationships/image" Target="../media/image91.jpeg"/></Relationships>
</file>

<file path=ppt/slides/_rels/slide8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https://medialab.github.io/iwanthue/" TargetMode="External"/><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7" y="5862433"/>
            <a:ext cx="2693225" cy="833875"/>
          </a:xfrm>
        </p:spPr>
        <p:txBody>
          <a:bodyPr/>
          <a:lstStyle/>
          <a:p>
            <a:pPr marL="0" indent="0" algn="ctr">
              <a:buNone/>
            </a:pPr>
            <a:r>
              <a:rPr lang="en-US" dirty="0">
                <a:latin typeface="Arial" panose="020B0604020202020204" pitchFamily="34" charset="0"/>
                <a:cs typeface="Arial" panose="020B0604020202020204" pitchFamily="34" charset="0"/>
              </a:rPr>
              <a:t>July 15-19, 2024</a:t>
            </a:r>
          </a:p>
          <a:p>
            <a:pPr marL="0" indent="0" algn="ctr">
              <a:buNone/>
            </a:pPr>
            <a:r>
              <a:rPr lang="en-US" dirty="0">
                <a:latin typeface="Arial" panose="020B0604020202020204" pitchFamily="34" charset="0"/>
                <a:cs typeface="Arial" panose="020B0604020202020204" pitchFamily="34" charset="0"/>
              </a:rPr>
              <a:t>Bogota, Colombia</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2079291"/>
            <a:ext cx="10972800" cy="833875"/>
          </a:xfrm>
        </p:spPr>
        <p:txBody>
          <a:bodyPr>
            <a:noAutofit/>
          </a:bodyPr>
          <a:lstStyle/>
          <a:p>
            <a:pPr algn="ctr">
              <a:spcBef>
                <a:spcPts val="0"/>
              </a:spcBef>
              <a:tabLst>
                <a:tab pos="2971726" algn="ctr"/>
                <a:tab pos="5943451" algn="r"/>
              </a:tabLst>
            </a:pP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2024 Single Cell Workship Colombia:</a:t>
            </a:r>
            <a:b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br>
            <a:r>
              <a:rPr lang="en-US" sz="4400" b="1" kern="100" dirty="0">
                <a:solidFill>
                  <a:srgbClr val="020056"/>
                </a:solidFill>
                <a:latin typeface="Calibri"/>
                <a:ea typeface="Aptos" panose="020B0004020202020204" pitchFamily="34" charset="0"/>
                <a:cs typeface="Calibri"/>
              </a:rPr>
              <a:t>Introduction to Transcriptomic Data Analysis</a:t>
            </a:r>
            <a:endPar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197779C-AD0F-5A1D-02E3-8EA92BA07C2D}"/>
              </a:ext>
            </a:extLst>
          </p:cNvPr>
          <p:cNvSpPr/>
          <p:nvPr/>
        </p:nvSpPr>
        <p:spPr>
          <a:xfrm>
            <a:off x="1" y="6005690"/>
            <a:ext cx="2334127"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8" name="Picture 7" descr="A close-up of a logo&#10;&#10;Description automatically generated">
            <a:extLst>
              <a:ext uri="{FF2B5EF4-FFF2-40B4-BE49-F238E27FC236}">
                <a16:creationId xmlns:a16="http://schemas.microsoft.com/office/drawing/2014/main" id="{B5F40BE1-6C28-5FB1-F353-AFFCBE62C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463" y="3429000"/>
            <a:ext cx="3373821" cy="958829"/>
          </a:xfrm>
          <a:prstGeom prst="rect">
            <a:avLst/>
          </a:prstGeom>
        </p:spPr>
      </p:pic>
      <p:pic>
        <p:nvPicPr>
          <p:cNvPr id="11" name="Picture 2" descr="Universidad de los Andes Online Courses | Coursera">
            <a:extLst>
              <a:ext uri="{FF2B5EF4-FFF2-40B4-BE49-F238E27FC236}">
                <a16:creationId xmlns:a16="http://schemas.microsoft.com/office/drawing/2014/main" id="{ECCDBFC7-F1D0-9539-109A-5FB966CDFE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7E6A7A7A-8752-3C58-2BCC-CD739508767E}"/>
              </a:ext>
            </a:extLst>
          </p:cNvPr>
          <p:cNvPicPr>
            <a:picLocks noChangeAspect="1"/>
          </p:cNvPicPr>
          <p:nvPr/>
        </p:nvPicPr>
        <p:blipFill>
          <a:blip r:embed="rId6"/>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266779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90282" y="1248245"/>
            <a:ext cx="10211435" cy="1687770"/>
          </a:xfrm>
          <a:prstGeom prst="rect">
            <a:avLst/>
          </a:prstGeom>
        </p:spPr>
        <p:txBody>
          <a:bodyPr vert="horz" wrap="square" lIns="0" tIns="12700" rIns="0" bIns="0" rtlCol="0">
            <a:spAutoFit/>
          </a:bodyPr>
          <a:lstStyle/>
          <a:p>
            <a:pPr marL="240665" marR="0" lvl="0" indent="-227965" defTabSz="914400" eaLnBrk="1" fontAlgn="auto" latinLnBrk="0" hangingPunct="1">
              <a:lnSpc>
                <a:spcPct val="100000"/>
              </a:lnSpc>
              <a:spcBef>
                <a:spcPts val="100"/>
              </a:spcBef>
              <a:spcAft>
                <a:spcPts val="0"/>
              </a:spcAft>
              <a:buClrTx/>
              <a:buSzTx/>
              <a:buFont typeface="Arial"/>
              <a:buChar char="•"/>
              <a:tabLst>
                <a:tab pos="240665" algn="l"/>
                <a:tab pos="241300" algn="l"/>
              </a:tabLst>
              <a:defRPr/>
            </a:pPr>
            <a:r>
              <a:rPr kumimoji="0" sz="1800" b="0" i="0" u="none" strike="noStrike" kern="0" cap="none" spc="-35" normalizeH="0" baseline="0" noProof="0" dirty="0">
                <a:ln>
                  <a:noFill/>
                </a:ln>
                <a:solidFill>
                  <a:sysClr val="windowText" lastClr="000000"/>
                </a:solidFill>
                <a:effectLst/>
                <a:uLnTx/>
                <a:uFillTx/>
                <a:latin typeface="Avenir Book" panose="02000503020000020003" pitchFamily="2" charset="0"/>
                <a:cs typeface="Trebuchet MS"/>
              </a:rPr>
              <a:t>The</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primary</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output</a:t>
            </a:r>
            <a:r>
              <a:rPr kumimoji="0" sz="18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of</a:t>
            </a:r>
            <a:r>
              <a:rPr kumimoji="0" sz="18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Illumina</a:t>
            </a:r>
            <a:r>
              <a:rPr kumimoji="0" sz="18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sequencing</a:t>
            </a:r>
            <a:r>
              <a:rPr kumimoji="0" sz="18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instruments</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are</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per-</a:t>
            </a:r>
            <a:r>
              <a:rPr kumimoji="0" sz="1800" b="0" i="0" u="none" strike="noStrike" kern="0" cap="none" spc="-40" normalizeH="0" baseline="0" noProof="0" dirty="0">
                <a:ln>
                  <a:noFill/>
                </a:ln>
                <a:solidFill>
                  <a:sysClr val="windowText" lastClr="000000"/>
                </a:solidFill>
                <a:effectLst/>
                <a:uLnTx/>
                <a:uFillTx/>
                <a:latin typeface="Avenir Book" panose="02000503020000020003" pitchFamily="2" charset="0"/>
                <a:cs typeface="Trebuchet MS"/>
              </a:rPr>
              <a:t>cycle</a:t>
            </a:r>
            <a:r>
              <a:rPr kumimoji="0" sz="1800" b="0" i="0" u="none" strike="noStrike" kern="0" cap="none" spc="-6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base</a:t>
            </a:r>
            <a:r>
              <a:rPr kumimoji="0" sz="1800" b="0" i="0" u="none" strike="noStrike" kern="0" cap="none" spc="-6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call</a:t>
            </a:r>
            <a:r>
              <a:rPr kumimoji="0" sz="18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files</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in</a:t>
            </a:r>
            <a:r>
              <a:rPr kumimoji="0" sz="18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BCL</a:t>
            </a:r>
            <a:r>
              <a:rPr kumimoji="0" sz="18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format.</a:t>
            </a:r>
            <a:endPar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241300" marR="617855" lvl="0" indent="-228600" algn="just" defTabSz="914400" eaLnBrk="1" fontAlgn="auto" latinLnBrk="0" hangingPunct="1">
              <a:lnSpc>
                <a:spcPct val="90600"/>
              </a:lnSpc>
              <a:spcBef>
                <a:spcPts val="1545"/>
              </a:spcBef>
              <a:spcAft>
                <a:spcPts val="0"/>
              </a:spcAft>
              <a:buClrTx/>
              <a:buSzTx/>
              <a:buFont typeface="Arial"/>
              <a:buChar char="•"/>
              <a:tabLst>
                <a:tab pos="241300" algn="l"/>
              </a:tabLst>
              <a:defRPr/>
            </a:pPr>
            <a:r>
              <a:rPr kumimoji="0" sz="1800" b="0" i="0" u="none" strike="noStrike" kern="0" cap="none" spc="-45" normalizeH="0" baseline="0" noProof="0" dirty="0">
                <a:ln>
                  <a:noFill/>
                </a:ln>
                <a:solidFill>
                  <a:sysClr val="windowText" lastClr="000000"/>
                </a:solidFill>
                <a:effectLst/>
                <a:uLnTx/>
                <a:uFillTx/>
                <a:latin typeface="Avenir Book" panose="02000503020000020003" pitchFamily="2" charset="0"/>
                <a:cs typeface="Trebuchet MS"/>
              </a:rPr>
              <a:t>The</a:t>
            </a:r>
            <a:r>
              <a:rPr kumimoji="0" sz="18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first</a:t>
            </a:r>
            <a:r>
              <a:rPr kumimoji="0" sz="18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step</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is</a:t>
            </a:r>
            <a:r>
              <a:rPr kumimoji="0" sz="18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convert</a:t>
            </a:r>
            <a:r>
              <a:rPr kumimoji="0" sz="18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these</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BCL</a:t>
            </a:r>
            <a:r>
              <a:rPr kumimoji="0" sz="18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files</a:t>
            </a:r>
            <a:r>
              <a:rPr kumimoji="0" sz="18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sz="18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fastq</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45" normalizeH="0" baseline="0" noProof="0" dirty="0">
                <a:ln>
                  <a:noFill/>
                </a:ln>
                <a:solidFill>
                  <a:sysClr val="windowText" lastClr="000000"/>
                </a:solidFill>
                <a:effectLst/>
                <a:uLnTx/>
                <a:uFillTx/>
                <a:latin typeface="Avenir Book" panose="02000503020000020003" pitchFamily="2" charset="0"/>
                <a:cs typeface="Trebuchet MS"/>
              </a:rPr>
              <a:t>files.</a:t>
            </a:r>
            <a:r>
              <a:rPr kumimoji="0" sz="18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Steps</a:t>
            </a:r>
            <a:r>
              <a:rPr kumimoji="0" sz="18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include</a:t>
            </a:r>
            <a:r>
              <a:rPr kumimoji="0" sz="18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separating</a:t>
            </a:r>
            <a:r>
              <a:rPr kumimoji="0" sz="18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reads</a:t>
            </a:r>
            <a:r>
              <a:rPr kumimoji="0" sz="18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into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individual</a:t>
            </a:r>
            <a:r>
              <a:rPr kumimoji="0" sz="1800" b="0" i="0" u="none" strike="noStrike" kern="0" cap="none" spc="-6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fastq</a:t>
            </a:r>
            <a:r>
              <a:rPr kumimoji="0" sz="1800" b="0" i="0" u="none" strike="noStrike" kern="0" cap="none" spc="-5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files</a:t>
            </a:r>
            <a:r>
              <a:rPr kumimoji="0" sz="1800" b="0" i="0" u="none" strike="noStrike" kern="0" cap="none" spc="-6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based</a:t>
            </a:r>
            <a:r>
              <a:rPr kumimoji="0" sz="1800" b="0" i="0" u="none" strike="noStrike" kern="0" cap="none" spc="-5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on</a:t>
            </a:r>
            <a:r>
              <a:rPr kumimoji="0" sz="1800" b="0" i="0" u="none" strike="noStrike" kern="0" cap="none" spc="-6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their</a:t>
            </a:r>
            <a:r>
              <a:rPr kumimoji="0" sz="1800" b="0" i="0" u="none" strike="noStrike" kern="0" cap="none" spc="-6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barcode</a:t>
            </a:r>
            <a:r>
              <a:rPr kumimoji="0" sz="1800" b="0" i="0" u="none" strike="noStrike" kern="0" cap="none" spc="-4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(demultiplexing)</a:t>
            </a:r>
            <a:r>
              <a:rPr kumimoji="0" sz="1800" b="0" i="0" u="none" strike="noStrike" kern="0" cap="none" spc="-5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and</a:t>
            </a:r>
            <a:r>
              <a:rPr kumimoji="0" sz="1800" b="0" i="0" u="none" strike="noStrike" kern="0" cap="none" spc="-5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moving</a:t>
            </a:r>
            <a:r>
              <a:rPr kumimoji="0" sz="1800" b="0" i="0" u="none" strike="noStrike" kern="0" cap="none" spc="-5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unique</a:t>
            </a:r>
            <a:r>
              <a:rPr kumimoji="0" sz="1800" b="0" i="0" u="none" strike="noStrike" kern="0" cap="none" spc="-4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molecular identifier</a:t>
            </a:r>
            <a:r>
              <a:rPr kumimoji="0" sz="18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(UMI)</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bases</a:t>
            </a:r>
            <a:r>
              <a:rPr kumimoji="0" sz="18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from</a:t>
            </a:r>
            <a:r>
              <a:rPr kumimoji="0" sz="18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read</a:t>
            </a:r>
            <a:r>
              <a:rPr kumimoji="0" sz="18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sz="18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18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fastq</a:t>
            </a:r>
            <a:r>
              <a:rPr kumimoji="0" sz="18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header.</a:t>
            </a:r>
            <a:endParaRPr lang="en-US" kern="0" dirty="0">
              <a:solidFill>
                <a:sysClr val="windowText" lastClr="000000"/>
              </a:solidFill>
              <a:latin typeface="Avenir Book" panose="02000503020000020003" pitchFamily="2" charset="0"/>
              <a:cs typeface="Trebuchet MS"/>
            </a:endParaRPr>
          </a:p>
          <a:p>
            <a:pPr marL="241300" marR="617855" lvl="0" indent="-228600" algn="just" defTabSz="914400" eaLnBrk="1" fontAlgn="auto" latinLnBrk="0" hangingPunct="1">
              <a:lnSpc>
                <a:spcPct val="90600"/>
              </a:lnSpc>
              <a:spcBef>
                <a:spcPts val="1545"/>
              </a:spcBef>
              <a:spcAft>
                <a:spcPts val="0"/>
              </a:spcAft>
              <a:buClrTx/>
              <a:buSzTx/>
              <a:buFont typeface="Arial"/>
              <a:buChar char="•"/>
              <a:tabLst>
                <a:tab pos="241300" algn="l"/>
              </a:tabLst>
              <a:defRPr/>
            </a:pPr>
            <a:r>
              <a:rPr kumimoji="0" sz="1800" b="0" i="0" u="sng" strike="noStrike" kern="0" cap="none" spc="-50" normalizeH="0" baseline="0" noProof="0" dirty="0">
                <a:ln>
                  <a:noFill/>
                </a:ln>
                <a:solidFill>
                  <a:sysClr val="windowText" lastClr="000000"/>
                </a:solidFill>
                <a:effectLst/>
                <a:uLnTx/>
                <a:uFillTx/>
                <a:latin typeface="Avenir Book" panose="02000503020000020003" pitchFamily="2" charset="0"/>
                <a:cs typeface="Trebuchet MS"/>
              </a:rPr>
              <a:t>Tools</a:t>
            </a:r>
            <a:r>
              <a:rPr kumimoji="0" sz="1800" b="0" i="0" u="none" strike="noStrike" kern="0" cap="none" spc="-50" normalizeH="0" baseline="0" noProof="0" dirty="0">
                <a:ln>
                  <a:noFill/>
                </a:ln>
                <a:solidFill>
                  <a:sysClr val="windowText" lastClr="000000"/>
                </a:solidFill>
                <a:effectLst/>
                <a:uLnTx/>
                <a:uFillTx/>
                <a:latin typeface="Avenir Book" panose="02000503020000020003" pitchFamily="2" charset="0"/>
                <a:cs typeface="Trebuchet MS"/>
              </a:rPr>
              <a:t>:</a:t>
            </a:r>
            <a:r>
              <a:rPr kumimoji="0" sz="1800" b="0" i="0" u="none" strike="noStrike" kern="0" cap="none" spc="-114"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cellranger</a:t>
            </a:r>
            <a:r>
              <a:rPr kumimoji="0" sz="18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mkfastq,</a:t>
            </a:r>
            <a:r>
              <a:rPr kumimoji="0" sz="1800" b="0" i="0" u="none" strike="noStrike" kern="0" cap="none" spc="33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bcl2fastq</a:t>
            </a:r>
            <a:r>
              <a:rPr kumimoji="0" sz="18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or</a:t>
            </a:r>
            <a:r>
              <a:rPr kumimoji="0" sz="18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BCL</a:t>
            </a:r>
            <a:r>
              <a:rPr kumimoji="0" sz="18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18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Convert</a:t>
            </a:r>
            <a:endParaRPr kumimoji="0" sz="18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p:txBody>
      </p:sp>
      <p:pic>
        <p:nvPicPr>
          <p:cNvPr id="4" name="object 4"/>
          <p:cNvPicPr/>
          <p:nvPr/>
        </p:nvPicPr>
        <p:blipFill>
          <a:blip r:embed="rId2" cstate="print"/>
          <a:stretch>
            <a:fillRect/>
          </a:stretch>
        </p:blipFill>
        <p:spPr>
          <a:xfrm>
            <a:off x="1298917" y="3429000"/>
            <a:ext cx="8454680" cy="2857369"/>
          </a:xfrm>
          <a:prstGeom prst="rect">
            <a:avLst/>
          </a:prstGeom>
        </p:spPr>
      </p:pic>
      <p:sp>
        <p:nvSpPr>
          <p:cNvPr id="6" name="Todays talk">
            <a:extLst>
              <a:ext uri="{FF2B5EF4-FFF2-40B4-BE49-F238E27FC236}">
                <a16:creationId xmlns:a16="http://schemas.microsoft.com/office/drawing/2014/main" id="{F5923621-19A8-AE63-97AC-43B21A75934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Raw sequencing files to count matrices </a:t>
            </a:r>
          </a:p>
          <a:p>
            <a:r>
              <a:rPr lang="en-US" sz="3200" dirty="0"/>
              <a:t>Step 1: BCL to FASTQ</a:t>
            </a:r>
          </a:p>
        </p:txBody>
      </p:sp>
      <p:sp>
        <p:nvSpPr>
          <p:cNvPr id="9" name="object 3">
            <a:extLst>
              <a:ext uri="{FF2B5EF4-FFF2-40B4-BE49-F238E27FC236}">
                <a16:creationId xmlns:a16="http://schemas.microsoft.com/office/drawing/2014/main" id="{16682E90-ACA5-C635-D5DB-C0B8B5559FC5}"/>
              </a:ext>
            </a:extLst>
          </p:cNvPr>
          <p:cNvSpPr txBox="1"/>
          <p:nvPr/>
        </p:nvSpPr>
        <p:spPr>
          <a:xfrm>
            <a:off x="9446260" y="6568177"/>
            <a:ext cx="2688588"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Source:</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10X</a:t>
            </a:r>
            <a:r>
              <a:rPr kumimoji="0" sz="1800" b="0" i="1" u="none" strike="noStrike" kern="0" cap="none" spc="-5"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Genomics</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66009" y="1684020"/>
            <a:ext cx="11190151" cy="4355423"/>
          </a:xfrm>
          <a:prstGeom prst="rect">
            <a:avLst/>
          </a:prstGeom>
        </p:spPr>
        <p:txBody>
          <a:bodyPr vert="horz" wrap="square" lIns="0" tIns="12700" rIns="0" bIns="0" rtlCol="0">
            <a:spAutoFit/>
          </a:bodyPr>
          <a:lstStyle/>
          <a:p>
            <a:pPr marL="240665" marR="0" lvl="0" indent="-227965" defTabSz="914400" eaLnBrk="1" fontAlgn="auto" latinLnBrk="0" hangingPunct="1">
              <a:lnSpc>
                <a:spcPct val="100000"/>
              </a:lnSpc>
              <a:spcBef>
                <a:spcPts val="100"/>
              </a:spcBef>
              <a:spcAft>
                <a:spcPts val="0"/>
              </a:spcAft>
              <a:buClrTx/>
              <a:buSzTx/>
              <a:buFont typeface="Arial"/>
              <a:buChar char="•"/>
              <a:tabLst>
                <a:tab pos="240665" algn="l"/>
                <a:tab pos="241300" algn="l"/>
              </a:tabLst>
              <a:defRPr/>
            </a:pPr>
            <a:r>
              <a:rPr kumimoji="0" sz="2000" b="0" i="0" u="none" strike="noStrike" kern="0" cap="none" spc="55" normalizeH="0" baseline="0" noProof="0" dirty="0">
                <a:ln>
                  <a:noFill/>
                </a:ln>
                <a:solidFill>
                  <a:sysClr val="windowText" lastClr="000000"/>
                </a:solidFill>
                <a:effectLst/>
                <a:uLnTx/>
                <a:uFillTx/>
                <a:latin typeface="Avenir Book" panose="02000503020000020003" pitchFamily="2" charset="0"/>
                <a:cs typeface="Trebuchet MS"/>
              </a:rPr>
              <a:t>A</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FASTQ</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file</a:t>
            </a:r>
            <a:r>
              <a:rPr kumimoji="0" sz="20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is</a:t>
            </a:r>
            <a:r>
              <a:rPr kumimoji="0" sz="20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a:t>
            </a:r>
            <a:r>
              <a:rPr kumimoji="0" sz="2000" b="0" i="0" u="none" strike="noStrike" kern="0" cap="none" spc="-114"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0" normalizeH="0" baseline="0" noProof="0" dirty="0">
                <a:ln>
                  <a:noFill/>
                </a:ln>
                <a:solidFill>
                  <a:sysClr val="windowText" lastClr="000000"/>
                </a:solidFill>
                <a:effectLst/>
                <a:uLnTx/>
                <a:uFillTx/>
                <a:latin typeface="Avenir Book" panose="02000503020000020003" pitchFamily="2" charset="0"/>
                <a:cs typeface="Trebuchet MS"/>
              </a:rPr>
              <a:t>text</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file</a:t>
            </a:r>
            <a:r>
              <a:rPr kumimoji="0" sz="20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that</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contains</a:t>
            </a:r>
            <a:r>
              <a:rPr kumimoji="0" sz="20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sequence</a:t>
            </a:r>
            <a:r>
              <a:rPr kumimoji="0" sz="20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data</a:t>
            </a:r>
            <a:r>
              <a:rPr kumimoji="0" sz="2000" b="0" i="0" u="none" strike="noStrike" kern="0" cap="none" spc="-114"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which</a:t>
            </a:r>
            <a:r>
              <a:rPr kumimoji="0" sz="20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consists</a:t>
            </a:r>
            <a:r>
              <a:rPr kumimoji="0" sz="20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of:</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0" marR="0" lvl="0" indent="0" defTabSz="914400" eaLnBrk="1" fontAlgn="auto" latinLnBrk="0" hangingPunct="1">
              <a:lnSpc>
                <a:spcPct val="100000"/>
              </a:lnSpc>
              <a:spcBef>
                <a:spcPts val="40"/>
              </a:spcBef>
              <a:spcAft>
                <a:spcPts val="0"/>
              </a:spcAft>
              <a:buClrTx/>
              <a:buSzTx/>
              <a:buFont typeface="Arial"/>
              <a:buChar char="•"/>
              <a:tabLst/>
              <a:defRPr/>
            </a:pPr>
            <a:endParaRPr kumimoji="0" sz="29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698500" marR="0" lvl="1" indent="-228600" defTabSz="914400" eaLnBrk="1" fontAlgn="auto" latinLnBrk="0" hangingPunct="1">
              <a:lnSpc>
                <a:spcPct val="100000"/>
              </a:lnSpc>
              <a:spcBef>
                <a:spcPts val="0"/>
              </a:spcBef>
              <a:spcAft>
                <a:spcPts val="0"/>
              </a:spcAft>
              <a:buClrTx/>
              <a:buSzTx/>
              <a:buFontTx/>
              <a:buAutoNum type="arabicPeriod"/>
              <a:tabLst>
                <a:tab pos="698500" algn="l"/>
              </a:tabLst>
              <a:defRPr/>
            </a:pPr>
            <a:r>
              <a:rPr kumimoji="0" lang="en-US" sz="2000" b="0" i="0" u="none" strike="noStrike" kern="0" cap="none" spc="5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55" normalizeH="0" baseline="0" noProof="0" dirty="0">
                <a:ln>
                  <a:noFill/>
                </a:ln>
                <a:solidFill>
                  <a:sysClr val="windowText" lastClr="000000"/>
                </a:solidFill>
                <a:effectLst/>
                <a:uLnTx/>
                <a:uFillTx/>
                <a:latin typeface="Avenir Book" panose="02000503020000020003" pitchFamily="2" charset="0"/>
                <a:cs typeface="Trebuchet MS"/>
              </a:rPr>
              <a:t>A</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sequence</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identifier</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with</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information</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about</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sequencing</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run</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and</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cluster.</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698500" marR="0" lvl="1" indent="-228600" defTabSz="914400" eaLnBrk="1" fontAlgn="auto" latinLnBrk="0" hangingPunct="1">
              <a:lnSpc>
                <a:spcPct val="100000"/>
              </a:lnSpc>
              <a:spcBef>
                <a:spcPts val="285"/>
              </a:spcBef>
              <a:spcAft>
                <a:spcPts val="0"/>
              </a:spcAft>
              <a:buClrTx/>
              <a:buSzTx/>
              <a:buFontTx/>
              <a:buAutoNum type="arabicPeriod"/>
              <a:tabLst>
                <a:tab pos="698500" algn="l"/>
              </a:tabLst>
              <a:defRPr/>
            </a:pPr>
            <a:r>
              <a:rPr kumimoji="0" lang="en-US" sz="2000" b="0" i="0" u="none" strike="noStrike" kern="0" cap="none" spc="-4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4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12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sequence</a:t>
            </a:r>
            <a:r>
              <a:rPr kumimoji="0" sz="2000" b="0" i="0" u="none" strike="noStrike" kern="0" cap="none" spc="-12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12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base</a:t>
            </a:r>
            <a:r>
              <a:rPr kumimoji="0" sz="2000" b="0" i="0" u="none" strike="noStrike" kern="0" cap="none" spc="-12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45" normalizeH="0" baseline="0" noProof="0" dirty="0">
                <a:ln>
                  <a:noFill/>
                </a:ln>
                <a:solidFill>
                  <a:sysClr val="windowText" lastClr="000000"/>
                </a:solidFill>
                <a:effectLst/>
                <a:uLnTx/>
                <a:uFillTx/>
                <a:latin typeface="Avenir Book" panose="02000503020000020003" pitchFamily="2" charset="0"/>
                <a:cs typeface="Trebuchet MS"/>
              </a:rPr>
              <a:t>calls;</a:t>
            </a:r>
            <a:r>
              <a:rPr kumimoji="0" sz="2000" b="0" i="0" u="none" strike="noStrike" kern="0" cap="none" spc="-12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A,</a:t>
            </a:r>
            <a:r>
              <a:rPr kumimoji="0" sz="2000" b="0" i="0" u="none" strike="noStrike" kern="0" cap="none" spc="-12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70" normalizeH="0" baseline="0" noProof="0" dirty="0">
                <a:ln>
                  <a:noFill/>
                </a:ln>
                <a:solidFill>
                  <a:sysClr val="windowText" lastClr="000000"/>
                </a:solidFill>
                <a:effectLst/>
                <a:uLnTx/>
                <a:uFillTx/>
                <a:latin typeface="Avenir Book" panose="02000503020000020003" pitchFamily="2" charset="0"/>
                <a:cs typeface="Trebuchet MS"/>
              </a:rPr>
              <a:t>C,</a:t>
            </a:r>
            <a:r>
              <a:rPr kumimoji="0" sz="2000" b="0" i="0" u="none" strike="noStrike" kern="0" cap="none" spc="-12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45" normalizeH="0" baseline="0" noProof="0" dirty="0">
                <a:ln>
                  <a:noFill/>
                </a:ln>
                <a:solidFill>
                  <a:sysClr val="windowText" lastClr="000000"/>
                </a:solidFill>
                <a:effectLst/>
                <a:uLnTx/>
                <a:uFillTx/>
                <a:latin typeface="Avenir Book" panose="02000503020000020003" pitchFamily="2" charset="0"/>
                <a:cs typeface="Trebuchet MS"/>
              </a:rPr>
              <a:t>T,</a:t>
            </a:r>
            <a:r>
              <a:rPr kumimoji="0" sz="2000" b="0" i="0" u="none" strike="noStrike" kern="0" cap="none" spc="-12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G</a:t>
            </a:r>
            <a:r>
              <a:rPr kumimoji="0" sz="2000" b="0" i="0" u="none" strike="noStrike" kern="0" cap="none" spc="-114"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and</a:t>
            </a:r>
            <a:r>
              <a:rPr kumimoji="0" sz="2000" b="0" i="0" u="none" strike="noStrike" kern="0" cap="none" spc="-12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N).</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698500" marR="0" lvl="1" indent="-228600" defTabSz="914400" eaLnBrk="1" fontAlgn="auto" latinLnBrk="0" hangingPunct="1">
              <a:lnSpc>
                <a:spcPct val="100000"/>
              </a:lnSpc>
              <a:spcBef>
                <a:spcPts val="315"/>
              </a:spcBef>
              <a:spcAft>
                <a:spcPts val="0"/>
              </a:spcAft>
              <a:buClrTx/>
              <a:buSzTx/>
              <a:buFontTx/>
              <a:buAutoNum type="arabicPeriod"/>
              <a:tabLst>
                <a:tab pos="698500" algn="l"/>
              </a:tabLst>
              <a:defRPr/>
            </a:pPr>
            <a:r>
              <a:rPr kumimoji="0" lang="en-US" sz="2000" b="0" i="0" u="none" strike="noStrike" kern="0" cap="none" spc="5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55" normalizeH="0" baseline="0" noProof="0" dirty="0">
                <a:ln>
                  <a:noFill/>
                </a:ln>
                <a:solidFill>
                  <a:sysClr val="windowText" lastClr="000000"/>
                </a:solidFill>
                <a:effectLst/>
                <a:uLnTx/>
                <a:uFillTx/>
                <a:latin typeface="Avenir Book" panose="02000503020000020003" pitchFamily="2" charset="0"/>
                <a:cs typeface="Trebuchet MS"/>
              </a:rPr>
              <a:t>A</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40" normalizeH="0" baseline="0" noProof="0" dirty="0">
                <a:ln>
                  <a:noFill/>
                </a:ln>
                <a:solidFill>
                  <a:sysClr val="windowText" lastClr="000000"/>
                </a:solidFill>
                <a:effectLst/>
                <a:uLnTx/>
                <a:uFillTx/>
                <a:latin typeface="Avenir Book" panose="02000503020000020003" pitchFamily="2" charset="0"/>
                <a:cs typeface="Trebuchet MS"/>
              </a:rPr>
              <a:t>separator,</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which</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is</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simply</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plus</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sign.</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698500" marR="0" lvl="1" indent="-228600" defTabSz="914400" eaLnBrk="1" fontAlgn="auto" latinLnBrk="0" hangingPunct="1">
              <a:lnSpc>
                <a:spcPct val="100000"/>
              </a:lnSpc>
              <a:spcBef>
                <a:spcPts val="190"/>
              </a:spcBef>
              <a:spcAft>
                <a:spcPts val="0"/>
              </a:spcAft>
              <a:buClrTx/>
              <a:buSzTx/>
              <a:buFontTx/>
              <a:buAutoNum type="arabicPeriod"/>
              <a:tabLst>
                <a:tab pos="698500" algn="l"/>
              </a:tabLst>
              <a:defRPr/>
            </a:pPr>
            <a:r>
              <a:rPr kumimoji="0" lang="en-US" sz="2000" b="0" i="0" u="none" strike="noStrike" kern="0" cap="none" spc="-4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4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base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call</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quality</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scores</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as</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phred</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scores</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0" marR="0" lvl="1" indent="0" defTabSz="914400" eaLnBrk="1" fontAlgn="auto" latinLnBrk="0" hangingPunct="1">
              <a:lnSpc>
                <a:spcPct val="100000"/>
              </a:lnSpc>
              <a:spcBef>
                <a:spcPts val="40"/>
              </a:spcBef>
              <a:spcAft>
                <a:spcPts val="0"/>
              </a:spcAft>
              <a:buClrTx/>
              <a:buSzTx/>
              <a:buFont typeface="Trebuchet MS"/>
              <a:buAutoNum type="arabicPeriod"/>
              <a:tabLst/>
              <a:defRPr/>
            </a:pPr>
            <a:endParaRPr kumimoji="0" sz="255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240665" marR="0" lvl="0" indent="-227965" defTabSz="914400" eaLnBrk="1" fontAlgn="auto" latinLnBrk="0" hangingPunct="1">
              <a:lnSpc>
                <a:spcPct val="100000"/>
              </a:lnSpc>
              <a:spcBef>
                <a:spcPts val="0"/>
              </a:spcBef>
              <a:spcAft>
                <a:spcPts val="0"/>
              </a:spcAft>
              <a:buClrTx/>
              <a:buSzTx/>
              <a:buFont typeface="Arial"/>
              <a:buChar char="•"/>
              <a:tabLst>
                <a:tab pos="240665" algn="l"/>
                <a:tab pos="241300" algn="l"/>
              </a:tabLst>
              <a:defRPr/>
            </a:pP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Example</a:t>
            </a:r>
            <a:r>
              <a:rPr kumimoji="0" sz="2000" b="0" i="0" u="none" strike="noStrike" kern="0" cap="none" spc="-14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sequence</a:t>
            </a:r>
            <a:r>
              <a:rPr kumimoji="0" sz="2000" b="0" i="0" u="none" strike="noStrike" kern="0" cap="none" spc="-14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in</a:t>
            </a:r>
            <a:r>
              <a:rPr kumimoji="0" sz="2000" b="0" i="0" u="none" strike="noStrike" kern="0" cap="none" spc="-13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a:t>
            </a:r>
            <a:r>
              <a:rPr kumimoji="0" sz="2000" b="0" i="0" u="none" strike="noStrike" kern="0" cap="none" spc="-14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FASTQ</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265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469900" marR="2823210" lvl="0" indent="0" defTabSz="914400" eaLnBrk="1" fontAlgn="auto" latinLnBrk="0" hangingPunct="1">
              <a:lnSpc>
                <a:spcPct val="123900"/>
              </a:lnSpc>
              <a:spcBef>
                <a:spcPts val="5"/>
              </a:spcBef>
              <a:spcAft>
                <a:spcPts val="0"/>
              </a:spcAft>
              <a:buClrTx/>
              <a:buSzTx/>
              <a:buFontTx/>
              <a:buNone/>
              <a:tabLst/>
              <a:defRPr/>
            </a:pPr>
            <a:r>
              <a:rPr kumimoji="0" sz="155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@HWI-</a:t>
            </a:r>
            <a:r>
              <a:rPr kumimoji="0" sz="155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ST808:130:H0B8YADXX:1:1101:2088:2222:CELL_GGTCCA:UMI_CCCT </a:t>
            </a:r>
            <a:r>
              <a:rPr kumimoji="0" sz="1550" b="0" i="0" u="none" strike="noStrike" kern="0" cap="none" spc="-10" normalizeH="0" baseline="0" noProof="0" dirty="0">
                <a:ln>
                  <a:noFill/>
                </a:ln>
                <a:solidFill>
                  <a:srgbClr val="0070C0"/>
                </a:solidFill>
                <a:effectLst/>
                <a:uLnTx/>
                <a:uFillTx/>
                <a:latin typeface="Avenir Book" panose="02000503020000020003" pitchFamily="2" charset="0"/>
                <a:cs typeface="Trebuchet MS"/>
              </a:rPr>
              <a:t>AGGAAGATGGAGGAGAGAAGGCGGTGAAAGAGACCTGTAAAAAGCCACCGN</a:t>
            </a:r>
            <a:endParaRPr kumimoji="0" sz="155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469900" marR="3860165" lvl="0" indent="0" defTabSz="914400" eaLnBrk="1" fontAlgn="auto" latinLnBrk="0" hangingPunct="1">
              <a:lnSpc>
                <a:spcPct val="118700"/>
              </a:lnSpc>
              <a:spcBef>
                <a:spcPts val="0"/>
              </a:spcBef>
              <a:spcAft>
                <a:spcPts val="0"/>
              </a:spcAft>
              <a:buClrTx/>
              <a:buSzTx/>
              <a:buFontTx/>
              <a:buNone/>
              <a:tabLst/>
              <a:defRPr/>
            </a:pPr>
            <a:r>
              <a:rPr kumimoji="0" sz="1550" b="0" i="0" u="none" strike="noStrike" kern="0" cap="none" spc="60" normalizeH="0" baseline="0" noProof="0" dirty="0">
                <a:ln>
                  <a:noFill/>
                </a:ln>
                <a:solidFill>
                  <a:sysClr val="windowText" lastClr="000000"/>
                </a:solidFill>
                <a:effectLst/>
                <a:uLnTx/>
                <a:uFillTx/>
                <a:latin typeface="Avenir Book" panose="02000503020000020003" pitchFamily="2" charset="0"/>
                <a:cs typeface="Trebuchet MS"/>
              </a:rPr>
              <a:t>+</a:t>
            </a:r>
            <a:r>
              <a:rPr kumimoji="0" sz="1550" b="0" i="0" u="none" strike="noStrike" kern="0" cap="none" spc="500" normalizeH="0" baseline="0" noProof="0" dirty="0">
                <a:ln>
                  <a:noFill/>
                </a:ln>
                <a:solidFill>
                  <a:sysClr val="windowText" lastClr="000000"/>
                </a:solidFill>
                <a:effectLst/>
                <a:uLnTx/>
                <a:uFillTx/>
                <a:latin typeface="Avenir Book" panose="02000503020000020003" pitchFamily="2" charset="0"/>
                <a:cs typeface="Trebuchet MS"/>
              </a:rPr>
              <a:t>  </a:t>
            </a:r>
            <a:endParaRPr kumimoji="0" lang="en-US" sz="1550" b="0" i="0" u="none" strike="noStrike" kern="0" cap="none" spc="500" normalizeH="0" baseline="0" noProof="0" dirty="0">
              <a:ln>
                <a:noFill/>
              </a:ln>
              <a:solidFill>
                <a:sysClr val="windowText" lastClr="000000"/>
              </a:solidFill>
              <a:effectLst/>
              <a:uLnTx/>
              <a:uFillTx/>
              <a:latin typeface="Avenir Book" panose="02000503020000020003" pitchFamily="2" charset="0"/>
              <a:cs typeface="Trebuchet MS"/>
            </a:endParaRPr>
          </a:p>
          <a:p>
            <a:pPr marL="469900" marR="3860165" lvl="0" indent="0" defTabSz="914400" eaLnBrk="1" fontAlgn="auto" latinLnBrk="0" hangingPunct="1">
              <a:lnSpc>
                <a:spcPct val="118700"/>
              </a:lnSpc>
              <a:spcBef>
                <a:spcPts val="0"/>
              </a:spcBef>
              <a:spcAft>
                <a:spcPts val="0"/>
              </a:spcAft>
              <a:buClrTx/>
              <a:buSzTx/>
              <a:buFontTx/>
              <a:buNone/>
              <a:tabLst/>
              <a:defRPr/>
            </a:pPr>
            <a:r>
              <a:rPr kumimoji="0" sz="155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@@@DDBD&gt;=AFCF+&lt;CAFHDECII:DGGGHGIGGIIIEHGIIIGIIDHII#</a:t>
            </a:r>
            <a:endParaRPr kumimoji="0" sz="155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p:txBody>
      </p:sp>
      <p:sp>
        <p:nvSpPr>
          <p:cNvPr id="4" name="object 4"/>
          <p:cNvSpPr/>
          <p:nvPr/>
        </p:nvSpPr>
        <p:spPr>
          <a:xfrm>
            <a:off x="1189820" y="4758748"/>
            <a:ext cx="7839880" cy="1377315"/>
          </a:xfrm>
          <a:custGeom>
            <a:avLst/>
            <a:gdLst/>
            <a:ahLst/>
            <a:cxnLst/>
            <a:rect l="l" t="t" r="r" b="b"/>
            <a:pathLst>
              <a:path w="6908165" h="1377314">
                <a:moveTo>
                  <a:pt x="0" y="229520"/>
                </a:moveTo>
                <a:lnTo>
                  <a:pt x="4663" y="183264"/>
                </a:lnTo>
                <a:lnTo>
                  <a:pt x="18036" y="140180"/>
                </a:lnTo>
                <a:lnTo>
                  <a:pt x="39198" y="101193"/>
                </a:lnTo>
                <a:lnTo>
                  <a:pt x="67224" y="67225"/>
                </a:lnTo>
                <a:lnTo>
                  <a:pt x="101193" y="39198"/>
                </a:lnTo>
                <a:lnTo>
                  <a:pt x="140180" y="18036"/>
                </a:lnTo>
                <a:lnTo>
                  <a:pt x="183263" y="4663"/>
                </a:lnTo>
                <a:lnTo>
                  <a:pt x="229519" y="0"/>
                </a:lnTo>
                <a:lnTo>
                  <a:pt x="6678058" y="0"/>
                </a:lnTo>
                <a:lnTo>
                  <a:pt x="6724314" y="4663"/>
                </a:lnTo>
                <a:lnTo>
                  <a:pt x="6767397" y="18036"/>
                </a:lnTo>
                <a:lnTo>
                  <a:pt x="6806385" y="39198"/>
                </a:lnTo>
                <a:lnTo>
                  <a:pt x="6840353" y="67225"/>
                </a:lnTo>
                <a:lnTo>
                  <a:pt x="6868379" y="101193"/>
                </a:lnTo>
                <a:lnTo>
                  <a:pt x="6889541" y="140180"/>
                </a:lnTo>
                <a:lnTo>
                  <a:pt x="6902915" y="183264"/>
                </a:lnTo>
                <a:lnTo>
                  <a:pt x="6907578" y="229520"/>
                </a:lnTo>
                <a:lnTo>
                  <a:pt x="6907578" y="1147588"/>
                </a:lnTo>
                <a:lnTo>
                  <a:pt x="6902915" y="1193844"/>
                </a:lnTo>
                <a:lnTo>
                  <a:pt x="6889541" y="1236927"/>
                </a:lnTo>
                <a:lnTo>
                  <a:pt x="6868379" y="1275915"/>
                </a:lnTo>
                <a:lnTo>
                  <a:pt x="6840353" y="1309883"/>
                </a:lnTo>
                <a:lnTo>
                  <a:pt x="6806385" y="1337910"/>
                </a:lnTo>
                <a:lnTo>
                  <a:pt x="6767397" y="1359072"/>
                </a:lnTo>
                <a:lnTo>
                  <a:pt x="6724314" y="1372445"/>
                </a:lnTo>
                <a:lnTo>
                  <a:pt x="6678058" y="1377109"/>
                </a:lnTo>
                <a:lnTo>
                  <a:pt x="229519" y="1377109"/>
                </a:lnTo>
                <a:lnTo>
                  <a:pt x="183263" y="1372445"/>
                </a:lnTo>
                <a:lnTo>
                  <a:pt x="140180" y="1359072"/>
                </a:lnTo>
                <a:lnTo>
                  <a:pt x="101193" y="1337910"/>
                </a:lnTo>
                <a:lnTo>
                  <a:pt x="67224" y="1309883"/>
                </a:lnTo>
                <a:lnTo>
                  <a:pt x="39198" y="1275915"/>
                </a:lnTo>
                <a:lnTo>
                  <a:pt x="18036" y="1236927"/>
                </a:lnTo>
                <a:lnTo>
                  <a:pt x="4663" y="1193844"/>
                </a:lnTo>
                <a:lnTo>
                  <a:pt x="0" y="1147588"/>
                </a:lnTo>
                <a:lnTo>
                  <a:pt x="0" y="229520"/>
                </a:lnTo>
                <a:close/>
              </a:path>
            </a:pathLst>
          </a:custGeom>
          <a:ln w="12700">
            <a:solidFill>
              <a:srgbClr val="2F528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2" cstate="print"/>
          <a:stretch>
            <a:fillRect/>
          </a:stretch>
        </p:blipFill>
        <p:spPr>
          <a:xfrm>
            <a:off x="6892972" y="3370826"/>
            <a:ext cx="1224440" cy="397748"/>
          </a:xfrm>
          <a:prstGeom prst="rect">
            <a:avLst/>
          </a:prstGeom>
        </p:spPr>
      </p:pic>
      <p:sp>
        <p:nvSpPr>
          <p:cNvPr id="6" name="Todays talk">
            <a:extLst>
              <a:ext uri="{FF2B5EF4-FFF2-40B4-BE49-F238E27FC236}">
                <a16:creationId xmlns:a16="http://schemas.microsoft.com/office/drawing/2014/main" id="{FE8CAD03-7ABE-7D99-275B-132ED14CD27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Raw sequencing files to count matrices </a:t>
            </a:r>
          </a:p>
          <a:p>
            <a:r>
              <a:rPr lang="en-US" sz="3200" dirty="0"/>
              <a:t>Step 1: BCL to FASTQ</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22647905-9444-C81A-E450-365AF86B101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Raw sequencing files to count matrices </a:t>
            </a:r>
          </a:p>
          <a:p>
            <a:r>
              <a:rPr lang="en-US" sz="3200" dirty="0"/>
              <a:t>Step 1: BCL to FASTQ</a:t>
            </a:r>
          </a:p>
        </p:txBody>
      </p:sp>
      <p:pic>
        <p:nvPicPr>
          <p:cNvPr id="3" name="Google Shape;178;p6">
            <a:extLst>
              <a:ext uri="{FF2B5EF4-FFF2-40B4-BE49-F238E27FC236}">
                <a16:creationId xmlns:a16="http://schemas.microsoft.com/office/drawing/2014/main" id="{B2E287AF-E3EF-58F8-9546-EA5C4F160D26}"/>
              </a:ext>
            </a:extLst>
          </p:cNvPr>
          <p:cNvPicPr preferRelativeResize="0"/>
          <p:nvPr/>
        </p:nvPicPr>
        <p:blipFill rotWithShape="1">
          <a:blip r:embed="rId2">
            <a:alphaModFix/>
          </a:blip>
          <a:srcRect/>
          <a:stretch/>
        </p:blipFill>
        <p:spPr>
          <a:xfrm>
            <a:off x="1169292" y="2627903"/>
            <a:ext cx="9264136" cy="2157866"/>
          </a:xfrm>
          <a:prstGeom prst="rect">
            <a:avLst/>
          </a:prstGeom>
          <a:noFill/>
          <a:ln>
            <a:noFill/>
          </a:ln>
        </p:spPr>
      </p:pic>
      <p:sp>
        <p:nvSpPr>
          <p:cNvPr id="4" name="Google Shape;179;p6">
            <a:extLst>
              <a:ext uri="{FF2B5EF4-FFF2-40B4-BE49-F238E27FC236}">
                <a16:creationId xmlns:a16="http://schemas.microsoft.com/office/drawing/2014/main" id="{350DD3F1-1501-291E-E086-F640A49C5FCE}"/>
              </a:ext>
            </a:extLst>
          </p:cNvPr>
          <p:cNvSpPr txBox="1"/>
          <p:nvPr/>
        </p:nvSpPr>
        <p:spPr>
          <a:xfrm>
            <a:off x="3362960" y="5457513"/>
            <a:ext cx="10310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venir"/>
                <a:ea typeface="Avenir"/>
                <a:cs typeface="Avenir"/>
                <a:sym typeface="Avenir"/>
              </a:rPr>
              <a:t>R1.fastq</a:t>
            </a:r>
            <a:endParaRPr dirty="0"/>
          </a:p>
        </p:txBody>
      </p:sp>
      <p:sp>
        <p:nvSpPr>
          <p:cNvPr id="5" name="Google Shape;180;p6">
            <a:extLst>
              <a:ext uri="{FF2B5EF4-FFF2-40B4-BE49-F238E27FC236}">
                <a16:creationId xmlns:a16="http://schemas.microsoft.com/office/drawing/2014/main" id="{C24A62F0-6EB1-F916-B2A9-E73397E2E063}"/>
              </a:ext>
            </a:extLst>
          </p:cNvPr>
          <p:cNvSpPr txBox="1"/>
          <p:nvPr/>
        </p:nvSpPr>
        <p:spPr>
          <a:xfrm>
            <a:off x="7845959" y="5457513"/>
            <a:ext cx="10310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venir"/>
                <a:ea typeface="Avenir"/>
                <a:cs typeface="Avenir"/>
                <a:sym typeface="Avenir"/>
              </a:rPr>
              <a:t>R2.fastq</a:t>
            </a:r>
            <a:endParaRPr dirty="0"/>
          </a:p>
        </p:txBody>
      </p:sp>
      <p:sp>
        <p:nvSpPr>
          <p:cNvPr id="6" name="Google Shape;181;p6">
            <a:extLst>
              <a:ext uri="{FF2B5EF4-FFF2-40B4-BE49-F238E27FC236}">
                <a16:creationId xmlns:a16="http://schemas.microsoft.com/office/drawing/2014/main" id="{12F23A87-9936-D079-E277-D71E069DE731}"/>
              </a:ext>
            </a:extLst>
          </p:cNvPr>
          <p:cNvSpPr txBox="1"/>
          <p:nvPr/>
        </p:nvSpPr>
        <p:spPr>
          <a:xfrm>
            <a:off x="8942125" y="5457513"/>
            <a:ext cx="127213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latin typeface="Avenir"/>
                <a:ea typeface="Avenir"/>
                <a:cs typeface="Avenir"/>
                <a:sym typeface="Avenir"/>
              </a:rPr>
              <a:t>I1.fastq</a:t>
            </a:r>
            <a:endParaRPr dirty="0"/>
          </a:p>
        </p:txBody>
      </p:sp>
      <p:cxnSp>
        <p:nvCxnSpPr>
          <p:cNvPr id="7" name="Google Shape;182;p6">
            <a:extLst>
              <a:ext uri="{FF2B5EF4-FFF2-40B4-BE49-F238E27FC236}">
                <a16:creationId xmlns:a16="http://schemas.microsoft.com/office/drawing/2014/main" id="{DADA0BD7-E84E-B25A-0273-E1B9D9A6074B}"/>
              </a:ext>
            </a:extLst>
          </p:cNvPr>
          <p:cNvCxnSpPr/>
          <p:nvPr/>
        </p:nvCxnSpPr>
        <p:spPr>
          <a:xfrm>
            <a:off x="3820160" y="4714240"/>
            <a:ext cx="12801" cy="743273"/>
          </a:xfrm>
          <a:prstGeom prst="straightConnector1">
            <a:avLst/>
          </a:prstGeom>
          <a:noFill/>
          <a:ln w="9525" cap="flat" cmpd="sng">
            <a:solidFill>
              <a:schemeClr val="dk1"/>
            </a:solidFill>
            <a:prstDash val="solid"/>
            <a:miter lim="800000"/>
            <a:headEnd type="none" w="sm" len="sm"/>
            <a:tailEnd type="triangle" w="med" len="med"/>
          </a:ln>
        </p:spPr>
      </p:cxnSp>
      <p:cxnSp>
        <p:nvCxnSpPr>
          <p:cNvPr id="8" name="Google Shape;183;p6">
            <a:extLst>
              <a:ext uri="{FF2B5EF4-FFF2-40B4-BE49-F238E27FC236}">
                <a16:creationId xmlns:a16="http://schemas.microsoft.com/office/drawing/2014/main" id="{6DE35D93-A283-5E42-5FB7-6D52ADF9F74D}"/>
              </a:ext>
            </a:extLst>
          </p:cNvPr>
          <p:cNvCxnSpPr/>
          <p:nvPr/>
        </p:nvCxnSpPr>
        <p:spPr>
          <a:xfrm>
            <a:off x="8405412" y="4714240"/>
            <a:ext cx="12801" cy="743273"/>
          </a:xfrm>
          <a:prstGeom prst="straightConnector1">
            <a:avLst/>
          </a:prstGeom>
          <a:noFill/>
          <a:ln w="9525" cap="flat" cmpd="sng">
            <a:solidFill>
              <a:schemeClr val="dk1"/>
            </a:solidFill>
            <a:prstDash val="solid"/>
            <a:miter lim="800000"/>
            <a:headEnd type="none" w="sm" len="sm"/>
            <a:tailEnd type="triangle" w="med" len="med"/>
          </a:ln>
        </p:spPr>
      </p:cxnSp>
      <p:cxnSp>
        <p:nvCxnSpPr>
          <p:cNvPr id="9" name="Google Shape;184;p6">
            <a:extLst>
              <a:ext uri="{FF2B5EF4-FFF2-40B4-BE49-F238E27FC236}">
                <a16:creationId xmlns:a16="http://schemas.microsoft.com/office/drawing/2014/main" id="{F0B968A7-DCE0-15A5-7AAB-15271597D8A6}"/>
              </a:ext>
            </a:extLst>
          </p:cNvPr>
          <p:cNvCxnSpPr/>
          <p:nvPr/>
        </p:nvCxnSpPr>
        <p:spPr>
          <a:xfrm>
            <a:off x="9240299" y="4714240"/>
            <a:ext cx="12801" cy="743273"/>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166;p5">
            <a:extLst>
              <a:ext uri="{FF2B5EF4-FFF2-40B4-BE49-F238E27FC236}">
                <a16:creationId xmlns:a16="http://schemas.microsoft.com/office/drawing/2014/main" id="{2627EC47-375E-6887-826B-28A89D0BF3A2}"/>
              </a:ext>
            </a:extLst>
          </p:cNvPr>
          <p:cNvSpPr/>
          <p:nvPr/>
        </p:nvSpPr>
        <p:spPr>
          <a:xfrm>
            <a:off x="242359" y="1050573"/>
            <a:ext cx="10836875" cy="1477287"/>
          </a:xfrm>
          <a:prstGeom prst="rect">
            <a:avLst/>
          </a:prstGeom>
          <a:noFill/>
          <a:ln>
            <a:noFill/>
          </a:ln>
        </p:spPr>
        <p:txBody>
          <a:bodyPr spcFirstLastPara="1" wrap="square" lIns="91425" tIns="45700" rIns="91425" bIns="45700" anchor="t" anchorCtr="0">
            <a:spAutoFit/>
          </a:bodyPr>
          <a:lstStyle/>
          <a:p>
            <a:pPr lvl="0"/>
            <a:r>
              <a:rPr lang="en-US" dirty="0">
                <a:latin typeface="Avenir"/>
                <a:ea typeface="Avenir"/>
                <a:cs typeface="Avenir"/>
                <a:sym typeface="Avenir"/>
              </a:rPr>
              <a:t>Each </a:t>
            </a:r>
            <a:r>
              <a:rPr lang="en-US" dirty="0" err="1">
                <a:latin typeface="Avenir"/>
                <a:ea typeface="Avenir"/>
                <a:cs typeface="Avenir"/>
                <a:sym typeface="Avenir"/>
              </a:rPr>
              <a:t>fastq</a:t>
            </a:r>
            <a:r>
              <a:rPr lang="en-US" dirty="0">
                <a:latin typeface="Avenir"/>
                <a:ea typeface="Avenir"/>
                <a:cs typeface="Avenir"/>
                <a:sym typeface="Avenir"/>
              </a:rPr>
              <a:t> file generated by </a:t>
            </a:r>
            <a:r>
              <a:rPr lang="en-US" b="1" dirty="0">
                <a:latin typeface="Avenir"/>
                <a:ea typeface="Avenir"/>
                <a:cs typeface="Avenir"/>
                <a:sym typeface="Avenir"/>
              </a:rPr>
              <a:t>bcl2fastq</a:t>
            </a:r>
            <a:r>
              <a:rPr lang="en-US" dirty="0">
                <a:latin typeface="Avenir"/>
                <a:ea typeface="Avenir"/>
                <a:cs typeface="Avenir"/>
                <a:sym typeface="Avenir"/>
              </a:rPr>
              <a:t> contains different information: </a:t>
            </a:r>
          </a:p>
          <a:p>
            <a:pPr lvl="0"/>
            <a:endParaRPr lang="en-US" dirty="0">
              <a:latin typeface="Avenir"/>
              <a:ea typeface="Avenir"/>
              <a:cs typeface="Avenir"/>
              <a:sym typeface="Avenir"/>
            </a:endParaRPr>
          </a:p>
          <a:p>
            <a:pPr marL="285750" lvl="0" indent="-285750">
              <a:buFontTx/>
              <a:buChar char="-"/>
            </a:pPr>
            <a:r>
              <a:rPr lang="en-US" dirty="0">
                <a:latin typeface="Avenir"/>
                <a:ea typeface="Avenir"/>
                <a:cs typeface="Avenir"/>
                <a:sym typeface="Avenir"/>
              </a:rPr>
              <a:t>I1.fastq contains sample index (for pooling together multiple samples)</a:t>
            </a:r>
          </a:p>
          <a:p>
            <a:pPr marL="285750" lvl="0" indent="-285750">
              <a:buFontTx/>
              <a:buChar char="-"/>
            </a:pPr>
            <a:r>
              <a:rPr lang="en-US" dirty="0">
                <a:latin typeface="Avenir"/>
                <a:ea typeface="Avenir"/>
                <a:cs typeface="Avenir"/>
                <a:sym typeface="Avenir"/>
              </a:rPr>
              <a:t>R1.fastq contains cell barcode + UMI</a:t>
            </a:r>
          </a:p>
          <a:p>
            <a:pPr marL="285750" lvl="0" indent="-285750">
              <a:buFontTx/>
              <a:buChar char="-"/>
            </a:pPr>
            <a:r>
              <a:rPr lang="en-US" dirty="0">
                <a:latin typeface="Avenir"/>
                <a:ea typeface="Avenir"/>
                <a:cs typeface="Avenir"/>
                <a:sym typeface="Avenir"/>
              </a:rPr>
              <a:t>R2.fatsq contains transcript information </a:t>
            </a:r>
            <a:endParaRPr b="1" dirty="0"/>
          </a:p>
        </p:txBody>
      </p:sp>
    </p:spTree>
    <p:extLst>
      <p:ext uri="{BB962C8B-B14F-4D97-AF65-F5344CB8AC3E}">
        <p14:creationId xmlns:p14="http://schemas.microsoft.com/office/powerpoint/2010/main" val="2172488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22647905-9444-C81A-E450-365AF86B101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Raw sequencing files to count matrices </a:t>
            </a:r>
          </a:p>
          <a:p>
            <a:r>
              <a:rPr lang="en-US" sz="3200" dirty="0"/>
              <a:t>Step 1: BCL to FASTQ</a:t>
            </a:r>
          </a:p>
        </p:txBody>
      </p:sp>
      <p:sp>
        <p:nvSpPr>
          <p:cNvPr id="10" name="Google Shape;166;p5">
            <a:extLst>
              <a:ext uri="{FF2B5EF4-FFF2-40B4-BE49-F238E27FC236}">
                <a16:creationId xmlns:a16="http://schemas.microsoft.com/office/drawing/2014/main" id="{2627EC47-375E-6887-826B-28A89D0BF3A2}"/>
              </a:ext>
            </a:extLst>
          </p:cNvPr>
          <p:cNvSpPr/>
          <p:nvPr/>
        </p:nvSpPr>
        <p:spPr>
          <a:xfrm>
            <a:off x="242359" y="1050573"/>
            <a:ext cx="10836875" cy="1477287"/>
          </a:xfrm>
          <a:prstGeom prst="rect">
            <a:avLst/>
          </a:prstGeom>
          <a:noFill/>
          <a:ln>
            <a:noFill/>
          </a:ln>
        </p:spPr>
        <p:txBody>
          <a:bodyPr spcFirstLastPara="1" wrap="square" lIns="91425" tIns="45700" rIns="91425" bIns="45700" anchor="t" anchorCtr="0">
            <a:spAutoFit/>
          </a:bodyPr>
          <a:lstStyle/>
          <a:p>
            <a:pPr lvl="0"/>
            <a:r>
              <a:rPr lang="en-US" dirty="0">
                <a:latin typeface="Avenir"/>
                <a:ea typeface="Avenir"/>
                <a:cs typeface="Avenir"/>
                <a:sym typeface="Avenir"/>
              </a:rPr>
              <a:t>Each </a:t>
            </a:r>
            <a:r>
              <a:rPr lang="en-US" dirty="0" err="1">
                <a:latin typeface="Avenir"/>
                <a:ea typeface="Avenir"/>
                <a:cs typeface="Avenir"/>
                <a:sym typeface="Avenir"/>
              </a:rPr>
              <a:t>fastq</a:t>
            </a:r>
            <a:r>
              <a:rPr lang="en-US" dirty="0">
                <a:latin typeface="Avenir"/>
                <a:ea typeface="Avenir"/>
                <a:cs typeface="Avenir"/>
                <a:sym typeface="Avenir"/>
              </a:rPr>
              <a:t> file generated by </a:t>
            </a:r>
            <a:r>
              <a:rPr lang="en-US" b="1" dirty="0">
                <a:latin typeface="Avenir"/>
                <a:ea typeface="Avenir"/>
                <a:cs typeface="Avenir"/>
                <a:sym typeface="Avenir"/>
              </a:rPr>
              <a:t>bcl2fastq</a:t>
            </a:r>
            <a:r>
              <a:rPr lang="en-US" dirty="0">
                <a:latin typeface="Avenir"/>
                <a:ea typeface="Avenir"/>
                <a:cs typeface="Avenir"/>
                <a:sym typeface="Avenir"/>
              </a:rPr>
              <a:t> contains different information: </a:t>
            </a:r>
          </a:p>
          <a:p>
            <a:pPr lvl="0"/>
            <a:endParaRPr lang="en-US" dirty="0">
              <a:latin typeface="Avenir"/>
              <a:ea typeface="Avenir"/>
              <a:cs typeface="Avenir"/>
              <a:sym typeface="Avenir"/>
            </a:endParaRPr>
          </a:p>
          <a:p>
            <a:pPr marL="285750" lvl="0" indent="-285750">
              <a:buFontTx/>
              <a:buChar char="-"/>
            </a:pPr>
            <a:r>
              <a:rPr lang="en-US" dirty="0">
                <a:latin typeface="Avenir"/>
                <a:ea typeface="Avenir"/>
                <a:cs typeface="Avenir"/>
                <a:sym typeface="Avenir"/>
              </a:rPr>
              <a:t>I1.fastq contains sample index (for pooling together multiple samples)</a:t>
            </a:r>
          </a:p>
          <a:p>
            <a:pPr marL="285750" lvl="0" indent="-285750">
              <a:buFontTx/>
              <a:buChar char="-"/>
            </a:pPr>
            <a:r>
              <a:rPr lang="en-US" dirty="0">
                <a:latin typeface="Avenir"/>
                <a:ea typeface="Avenir"/>
                <a:cs typeface="Avenir"/>
                <a:sym typeface="Avenir"/>
              </a:rPr>
              <a:t>R1.fastq contains cell barcode + UMI</a:t>
            </a:r>
          </a:p>
          <a:p>
            <a:pPr marL="285750" lvl="0" indent="-285750">
              <a:buFontTx/>
              <a:buChar char="-"/>
            </a:pPr>
            <a:r>
              <a:rPr lang="en-US" dirty="0">
                <a:latin typeface="Avenir"/>
                <a:ea typeface="Avenir"/>
                <a:cs typeface="Avenir"/>
                <a:sym typeface="Avenir"/>
              </a:rPr>
              <a:t>R2.fatsq contains transcript information </a:t>
            </a:r>
            <a:endParaRPr b="1" dirty="0"/>
          </a:p>
        </p:txBody>
      </p:sp>
      <p:sp>
        <p:nvSpPr>
          <p:cNvPr id="11" name="Google Shape;166;p5">
            <a:extLst>
              <a:ext uri="{FF2B5EF4-FFF2-40B4-BE49-F238E27FC236}">
                <a16:creationId xmlns:a16="http://schemas.microsoft.com/office/drawing/2014/main" id="{A258A023-7EEC-20D7-44BE-F78EB38AD35F}"/>
              </a:ext>
            </a:extLst>
          </p:cNvPr>
          <p:cNvSpPr/>
          <p:nvPr/>
        </p:nvSpPr>
        <p:spPr>
          <a:xfrm>
            <a:off x="3394764" y="4711274"/>
            <a:ext cx="2872242" cy="707846"/>
          </a:xfrm>
          <a:prstGeom prst="rect">
            <a:avLst/>
          </a:prstGeom>
          <a:noFill/>
          <a:ln>
            <a:noFill/>
          </a:ln>
        </p:spPr>
        <p:txBody>
          <a:bodyPr spcFirstLastPara="1" wrap="square" lIns="91425" tIns="45700" rIns="91425" bIns="45700" anchor="t" anchorCtr="0">
            <a:spAutoFit/>
          </a:bodyPr>
          <a:lstStyle/>
          <a:p>
            <a:pPr lvl="0"/>
            <a:r>
              <a:rPr lang="en-US" sz="2000" dirty="0">
                <a:latin typeface="Avenir"/>
                <a:ea typeface="Avenir"/>
                <a:cs typeface="Avenir"/>
                <a:sym typeface="Avenir"/>
              </a:rPr>
              <a:t>An example of what the reads look like…</a:t>
            </a:r>
            <a:endParaRPr sz="2000" b="1" dirty="0"/>
          </a:p>
        </p:txBody>
      </p:sp>
      <p:grpSp>
        <p:nvGrpSpPr>
          <p:cNvPr id="12" name="Group 11">
            <a:extLst>
              <a:ext uri="{FF2B5EF4-FFF2-40B4-BE49-F238E27FC236}">
                <a16:creationId xmlns:a16="http://schemas.microsoft.com/office/drawing/2014/main" id="{3A3C485A-F013-BF97-821C-2A0948DAC55A}"/>
              </a:ext>
            </a:extLst>
          </p:cNvPr>
          <p:cNvGrpSpPr/>
          <p:nvPr/>
        </p:nvGrpSpPr>
        <p:grpSpPr>
          <a:xfrm>
            <a:off x="5903155" y="2210171"/>
            <a:ext cx="4872142" cy="4614447"/>
            <a:chOff x="3045741" y="1247250"/>
            <a:chExt cx="5709685" cy="5407689"/>
          </a:xfrm>
        </p:grpSpPr>
        <p:pic>
          <p:nvPicPr>
            <p:cNvPr id="13" name="Google Shape;248;p11" descr="Image">
              <a:extLst>
                <a:ext uri="{FF2B5EF4-FFF2-40B4-BE49-F238E27FC236}">
                  <a16:creationId xmlns:a16="http://schemas.microsoft.com/office/drawing/2014/main" id="{91360A41-F160-50A0-FD46-2C33A29BC986}"/>
                </a:ext>
              </a:extLst>
            </p:cNvPr>
            <p:cNvPicPr preferRelativeResize="0"/>
            <p:nvPr/>
          </p:nvPicPr>
          <p:blipFill rotWithShape="1">
            <a:blip r:embed="rId2">
              <a:alphaModFix/>
            </a:blip>
            <a:srcRect/>
            <a:stretch/>
          </p:blipFill>
          <p:spPr>
            <a:xfrm>
              <a:off x="3045741" y="1474722"/>
              <a:ext cx="5709685" cy="5180217"/>
            </a:xfrm>
            <a:prstGeom prst="rect">
              <a:avLst/>
            </a:prstGeom>
            <a:noFill/>
            <a:ln>
              <a:noFill/>
            </a:ln>
          </p:spPr>
        </p:pic>
        <p:sp>
          <p:nvSpPr>
            <p:cNvPr id="14" name="Google Shape;253;p11">
              <a:extLst>
                <a:ext uri="{FF2B5EF4-FFF2-40B4-BE49-F238E27FC236}">
                  <a16:creationId xmlns:a16="http://schemas.microsoft.com/office/drawing/2014/main" id="{F32C5696-E221-85D0-0F73-8BFB62F342C3}"/>
                </a:ext>
              </a:extLst>
            </p:cNvPr>
            <p:cNvSpPr txBox="1"/>
            <p:nvPr/>
          </p:nvSpPr>
          <p:spPr>
            <a:xfrm>
              <a:off x="3795084" y="1247250"/>
              <a:ext cx="1480565" cy="432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Avenir"/>
                  <a:ea typeface="Avenir"/>
                  <a:cs typeface="Avenir"/>
                  <a:sym typeface="Avenir"/>
                </a:rPr>
                <a:t>R1.fastq</a:t>
              </a:r>
              <a:endParaRPr dirty="0"/>
            </a:p>
          </p:txBody>
        </p:sp>
        <p:sp>
          <p:nvSpPr>
            <p:cNvPr id="15" name="Google Shape;254;p11">
              <a:extLst>
                <a:ext uri="{FF2B5EF4-FFF2-40B4-BE49-F238E27FC236}">
                  <a16:creationId xmlns:a16="http://schemas.microsoft.com/office/drawing/2014/main" id="{1B60D284-2558-139C-2256-C6F6B37F95C5}"/>
                </a:ext>
              </a:extLst>
            </p:cNvPr>
            <p:cNvSpPr txBox="1"/>
            <p:nvPr/>
          </p:nvSpPr>
          <p:spPr>
            <a:xfrm>
              <a:off x="5975186" y="1247250"/>
              <a:ext cx="1480565" cy="432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Avenir"/>
                  <a:ea typeface="Avenir"/>
                  <a:cs typeface="Avenir"/>
                  <a:sym typeface="Avenir"/>
                </a:rPr>
                <a:t>R2.fastq</a:t>
              </a:r>
              <a:endParaRPr dirty="0"/>
            </a:p>
          </p:txBody>
        </p:sp>
      </p:grpSp>
      <p:sp>
        <p:nvSpPr>
          <p:cNvPr id="16" name="Google Shape;249;p11">
            <a:extLst>
              <a:ext uri="{FF2B5EF4-FFF2-40B4-BE49-F238E27FC236}">
                <a16:creationId xmlns:a16="http://schemas.microsoft.com/office/drawing/2014/main" id="{E45695DA-CCBE-0C78-A437-478861589B53}"/>
              </a:ext>
            </a:extLst>
          </p:cNvPr>
          <p:cNvSpPr/>
          <p:nvPr/>
        </p:nvSpPr>
        <p:spPr>
          <a:xfrm>
            <a:off x="9434498" y="3977957"/>
            <a:ext cx="2071160" cy="995985"/>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Tree>
    <p:extLst>
      <p:ext uri="{BB962C8B-B14F-4D97-AF65-F5344CB8AC3E}">
        <p14:creationId xmlns:p14="http://schemas.microsoft.com/office/powerpoint/2010/main" val="2712213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1353" y="1671828"/>
            <a:ext cx="10052685" cy="610870"/>
          </a:xfrm>
          <a:prstGeom prst="rect">
            <a:avLst/>
          </a:prstGeom>
        </p:spPr>
        <p:txBody>
          <a:bodyPr vert="horz" wrap="square" lIns="0" tIns="41910" rIns="0" bIns="0" rtlCol="0">
            <a:spAutoFit/>
          </a:bodyPr>
          <a:lstStyle/>
          <a:p>
            <a:pPr marL="240665" marR="5080" lvl="0" indent="-227965" defTabSz="914400" eaLnBrk="1" fontAlgn="auto" latinLnBrk="0" hangingPunct="1">
              <a:lnSpc>
                <a:spcPts val="2210"/>
              </a:lnSpc>
              <a:spcBef>
                <a:spcPts val="330"/>
              </a:spcBef>
              <a:spcAft>
                <a:spcPts val="0"/>
              </a:spcAft>
              <a:buClrTx/>
              <a:buSzTx/>
              <a:buFont typeface="Arial"/>
              <a:buChar char="•"/>
              <a:tabLst>
                <a:tab pos="240665" algn="l"/>
                <a:tab pos="241300" algn="l"/>
              </a:tabLst>
              <a:defRPr/>
            </a:pPr>
            <a:r>
              <a:rPr kumimoji="0" sz="2000" b="0" i="0" u="none" strike="noStrike" kern="0" cap="none" spc="-4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next</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step</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is</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sz="20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determine</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which</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gene</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each</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read</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originated</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50" normalizeH="0" baseline="0" noProof="0" dirty="0">
                <a:ln>
                  <a:noFill/>
                </a:ln>
                <a:solidFill>
                  <a:sysClr val="windowText" lastClr="000000"/>
                </a:solidFill>
                <a:effectLst/>
                <a:uLnTx/>
                <a:uFillTx/>
                <a:latin typeface="Avenir Book" panose="02000503020000020003" pitchFamily="2" charset="0"/>
                <a:cs typeface="Trebuchet MS"/>
              </a:rPr>
              <a:t>from.</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In</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order</a:t>
            </a:r>
            <a:r>
              <a:rPr kumimoji="0" sz="20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sz="20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do</a:t>
            </a:r>
            <a:r>
              <a:rPr kumimoji="0" sz="20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this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read</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sequences</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0" normalizeH="0" baseline="0" noProof="0" dirty="0">
                <a:ln>
                  <a:noFill/>
                </a:ln>
                <a:solidFill>
                  <a:sysClr val="windowText" lastClr="000000"/>
                </a:solidFill>
                <a:effectLst/>
                <a:uLnTx/>
                <a:uFillTx/>
                <a:latin typeface="Avenir Book" panose="02000503020000020003" pitchFamily="2" charset="0"/>
                <a:cs typeface="Trebuchet MS"/>
              </a:rPr>
              <a:t>are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mapped</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precompiled</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genome</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reference.</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p:txBody>
      </p:sp>
      <p:sp>
        <p:nvSpPr>
          <p:cNvPr id="4" name="object 4"/>
          <p:cNvSpPr txBox="1"/>
          <p:nvPr/>
        </p:nvSpPr>
        <p:spPr>
          <a:xfrm>
            <a:off x="711353" y="5198364"/>
            <a:ext cx="10052684" cy="948978"/>
          </a:xfrm>
          <a:prstGeom prst="rect">
            <a:avLst/>
          </a:prstGeom>
        </p:spPr>
        <p:txBody>
          <a:bodyPr vert="horz" wrap="square" lIns="0" tIns="12700" rIns="0" bIns="0" rtlCol="0">
            <a:spAutoFit/>
          </a:bodyPr>
          <a:lstStyle/>
          <a:p>
            <a:pPr marL="240665" marR="0" lvl="0" indent="-227965" defTabSz="914400" eaLnBrk="1" fontAlgn="auto" latinLnBrk="0" hangingPunct="1">
              <a:lnSpc>
                <a:spcPct val="100000"/>
              </a:lnSpc>
              <a:spcBef>
                <a:spcPts val="100"/>
              </a:spcBef>
              <a:spcAft>
                <a:spcPts val="0"/>
              </a:spcAft>
              <a:buClrTx/>
              <a:buSzTx/>
              <a:buFont typeface="Arial"/>
              <a:buChar char="•"/>
              <a:tabLst>
                <a:tab pos="240665" algn="l"/>
                <a:tab pos="241300" algn="l"/>
              </a:tabLst>
              <a:defRPr/>
            </a:pP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Be</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mindful</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of</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0" normalizeH="0" baseline="0" noProof="0" dirty="0">
                <a:ln>
                  <a:noFill/>
                </a:ln>
                <a:solidFill>
                  <a:sysClr val="windowText" lastClr="000000"/>
                </a:solidFill>
                <a:effectLst/>
                <a:uLnTx/>
                <a:uFillTx/>
                <a:latin typeface="Avenir Book" panose="02000503020000020003" pitchFamily="2" charset="0"/>
                <a:cs typeface="Trebuchet MS"/>
              </a:rPr>
              <a:t>reference</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versions</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and</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sources.</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Use</a:t>
            </a:r>
            <a:r>
              <a:rPr kumimoji="0" lang="en-US"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 the</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latest</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reference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when</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possible.</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697865" marR="0" lvl="1" indent="-228600" defTabSz="914400" eaLnBrk="1" fontAlgn="auto" latinLnBrk="0" hangingPunct="1">
              <a:lnSpc>
                <a:spcPct val="100000"/>
              </a:lnSpc>
              <a:spcBef>
                <a:spcPts val="120"/>
              </a:spcBef>
              <a:spcAft>
                <a:spcPts val="0"/>
              </a:spcAft>
              <a:buClrTx/>
              <a:buSzTx/>
              <a:buFont typeface="Arial"/>
              <a:buChar char="•"/>
              <a:tabLst>
                <a:tab pos="697865" algn="l"/>
                <a:tab pos="698500" algn="l"/>
              </a:tabLst>
              <a:defRPr/>
            </a:pPr>
            <a:r>
              <a:rPr kumimoji="0" sz="2000" b="0" i="0" u="none" strike="noStrike" kern="0" cap="none" spc="0" normalizeH="0" baseline="0" noProof="0" dirty="0">
                <a:ln>
                  <a:noFill/>
                </a:ln>
                <a:solidFill>
                  <a:srgbClr val="333333"/>
                </a:solidFill>
                <a:effectLst/>
                <a:uLnTx/>
                <a:uFillTx/>
                <a:latin typeface="Avenir Book" panose="02000503020000020003" pitchFamily="2" charset="0"/>
                <a:cs typeface="Trebuchet MS"/>
              </a:rPr>
              <a:t>Human</a:t>
            </a:r>
            <a:r>
              <a:rPr kumimoji="0" sz="2000" b="0" i="0" u="none" strike="noStrike" kern="0" cap="none" spc="-35" normalizeH="0" baseline="0" noProof="0" dirty="0">
                <a:ln>
                  <a:noFill/>
                </a:ln>
                <a:solidFill>
                  <a:srgbClr val="333333"/>
                </a:solidFill>
                <a:effectLst/>
                <a:uLnTx/>
                <a:uFillTx/>
                <a:latin typeface="Avenir Book" panose="02000503020000020003" pitchFamily="2" charset="0"/>
                <a:cs typeface="Trebuchet MS"/>
              </a:rPr>
              <a:t> </a:t>
            </a:r>
            <a:r>
              <a:rPr kumimoji="0" sz="2000" b="0" i="0" u="none" strike="noStrike" kern="0" cap="none" spc="-55" normalizeH="0" baseline="0" noProof="0" dirty="0">
                <a:ln>
                  <a:noFill/>
                </a:ln>
                <a:solidFill>
                  <a:srgbClr val="333333"/>
                </a:solidFill>
                <a:effectLst/>
                <a:uLnTx/>
                <a:uFillTx/>
                <a:latin typeface="Avenir Book" panose="02000503020000020003" pitchFamily="2" charset="0"/>
                <a:cs typeface="Trebuchet MS"/>
              </a:rPr>
              <a:t>reference,</a:t>
            </a:r>
            <a:r>
              <a:rPr kumimoji="0" sz="2000" b="0" i="0" u="none" strike="noStrike" kern="0" cap="none" spc="-30" normalizeH="0" baseline="0" noProof="0" dirty="0">
                <a:ln>
                  <a:noFill/>
                </a:ln>
                <a:solidFill>
                  <a:srgbClr val="333333"/>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rgbClr val="333333"/>
                </a:solidFill>
                <a:effectLst/>
                <a:uLnTx/>
                <a:uFillTx/>
                <a:latin typeface="Avenir Book" panose="02000503020000020003" pitchFamily="2" charset="0"/>
                <a:cs typeface="Trebuchet MS"/>
              </a:rPr>
              <a:t>GRCh38</a:t>
            </a:r>
            <a:r>
              <a:rPr kumimoji="0" sz="2000" b="0" i="0" u="none" strike="noStrike" kern="0" cap="none" spc="-25" normalizeH="0" baseline="0" noProof="0" dirty="0">
                <a:ln>
                  <a:noFill/>
                </a:ln>
                <a:solidFill>
                  <a:srgbClr val="333333"/>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rgbClr val="333333"/>
                </a:solidFill>
                <a:effectLst/>
                <a:uLnTx/>
                <a:uFillTx/>
                <a:latin typeface="Avenir Book" panose="02000503020000020003" pitchFamily="2" charset="0"/>
                <a:cs typeface="Trebuchet MS"/>
              </a:rPr>
              <a:t>(GENCODE</a:t>
            </a:r>
            <a:r>
              <a:rPr kumimoji="0" sz="2000" b="0" i="0" u="none" strike="noStrike" kern="0" cap="none" spc="-40" normalizeH="0" baseline="0" noProof="0" dirty="0">
                <a:ln>
                  <a:noFill/>
                </a:ln>
                <a:solidFill>
                  <a:srgbClr val="333333"/>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rgbClr val="333333"/>
                </a:solidFill>
                <a:effectLst/>
                <a:uLnTx/>
                <a:uFillTx/>
                <a:latin typeface="Avenir Book" panose="02000503020000020003" pitchFamily="2" charset="0"/>
                <a:cs typeface="Trebuchet MS"/>
              </a:rPr>
              <a:t>v32/Ensembl</a:t>
            </a:r>
            <a:r>
              <a:rPr kumimoji="0" sz="2000" b="0" i="0" u="none" strike="noStrike" kern="0" cap="none" spc="-30" normalizeH="0" baseline="0" noProof="0" dirty="0">
                <a:ln>
                  <a:noFill/>
                </a:ln>
                <a:solidFill>
                  <a:srgbClr val="333333"/>
                </a:solidFill>
                <a:effectLst/>
                <a:uLnTx/>
                <a:uFillTx/>
                <a:latin typeface="Avenir Book" panose="02000503020000020003" pitchFamily="2" charset="0"/>
                <a:cs typeface="Trebuchet MS"/>
              </a:rPr>
              <a:t> </a:t>
            </a:r>
            <a:r>
              <a:rPr kumimoji="0" sz="2000" b="0" i="0" u="none" strike="noStrike" kern="0" cap="none" spc="40" normalizeH="0" baseline="0" noProof="0" dirty="0">
                <a:ln>
                  <a:noFill/>
                </a:ln>
                <a:solidFill>
                  <a:srgbClr val="333333"/>
                </a:solidFill>
                <a:effectLst/>
                <a:uLnTx/>
                <a:uFillTx/>
                <a:latin typeface="Avenir Book" panose="02000503020000020003" pitchFamily="2" charset="0"/>
                <a:cs typeface="Trebuchet MS"/>
              </a:rPr>
              <a:t>98)</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697865" marR="0" lvl="1" indent="-228600" defTabSz="914400" eaLnBrk="1" fontAlgn="auto" latinLnBrk="0" hangingPunct="1">
              <a:lnSpc>
                <a:spcPct val="100000"/>
              </a:lnSpc>
              <a:spcBef>
                <a:spcPts val="0"/>
              </a:spcBef>
              <a:spcAft>
                <a:spcPts val="0"/>
              </a:spcAft>
              <a:buClrTx/>
              <a:buSzTx/>
              <a:buFont typeface="Arial"/>
              <a:buChar char="•"/>
              <a:tabLst>
                <a:tab pos="697865" algn="l"/>
                <a:tab pos="698500" algn="l"/>
              </a:tabLst>
              <a:defRPr/>
            </a:pPr>
            <a:r>
              <a:rPr kumimoji="0" sz="2000" b="0" i="0" u="none" strike="noStrike" kern="0" cap="none" spc="60" normalizeH="0" baseline="0" noProof="0" dirty="0">
                <a:ln>
                  <a:noFill/>
                </a:ln>
                <a:solidFill>
                  <a:srgbClr val="333333"/>
                </a:solidFill>
                <a:effectLst/>
                <a:uLnTx/>
                <a:uFillTx/>
                <a:latin typeface="Avenir Book" panose="02000503020000020003" pitchFamily="2" charset="0"/>
                <a:cs typeface="Trebuchet MS"/>
              </a:rPr>
              <a:t>Mouse</a:t>
            </a:r>
            <a:r>
              <a:rPr kumimoji="0" sz="2000" b="0" i="0" u="none" strike="noStrike" kern="0" cap="none" spc="-40" normalizeH="0" baseline="0" noProof="0" dirty="0">
                <a:ln>
                  <a:noFill/>
                </a:ln>
                <a:solidFill>
                  <a:srgbClr val="333333"/>
                </a:solidFill>
                <a:effectLst/>
                <a:uLnTx/>
                <a:uFillTx/>
                <a:latin typeface="Avenir Book" panose="02000503020000020003" pitchFamily="2" charset="0"/>
                <a:cs typeface="Trebuchet MS"/>
              </a:rPr>
              <a:t> </a:t>
            </a:r>
            <a:r>
              <a:rPr kumimoji="0" sz="2000" b="0" i="0" u="none" strike="noStrike" kern="0" cap="none" spc="-50" normalizeH="0" baseline="0" noProof="0" dirty="0">
                <a:ln>
                  <a:noFill/>
                </a:ln>
                <a:solidFill>
                  <a:srgbClr val="333333"/>
                </a:solidFill>
                <a:effectLst/>
                <a:uLnTx/>
                <a:uFillTx/>
                <a:latin typeface="Avenir Book" panose="02000503020000020003" pitchFamily="2" charset="0"/>
                <a:cs typeface="Trebuchet MS"/>
              </a:rPr>
              <a:t>reference,</a:t>
            </a:r>
            <a:r>
              <a:rPr kumimoji="0" sz="2000" b="0" i="0" u="none" strike="noStrike" kern="0" cap="none" spc="-35" normalizeH="0" baseline="0" noProof="0" dirty="0">
                <a:ln>
                  <a:noFill/>
                </a:ln>
                <a:solidFill>
                  <a:srgbClr val="333333"/>
                </a:solidFill>
                <a:effectLst/>
                <a:uLnTx/>
                <a:uFillTx/>
                <a:latin typeface="Avenir Book" panose="02000503020000020003" pitchFamily="2" charset="0"/>
                <a:cs typeface="Trebuchet MS"/>
              </a:rPr>
              <a:t> </a:t>
            </a:r>
            <a:r>
              <a:rPr kumimoji="0" sz="2000" b="0" i="0" u="none" strike="noStrike" kern="0" cap="none" spc="65" normalizeH="0" baseline="0" noProof="0" dirty="0">
                <a:ln>
                  <a:noFill/>
                </a:ln>
                <a:solidFill>
                  <a:srgbClr val="333333"/>
                </a:solidFill>
                <a:effectLst/>
                <a:uLnTx/>
                <a:uFillTx/>
                <a:latin typeface="Avenir Book" panose="02000503020000020003" pitchFamily="2" charset="0"/>
                <a:cs typeface="Trebuchet MS"/>
              </a:rPr>
              <a:t>mm10</a:t>
            </a:r>
            <a:r>
              <a:rPr kumimoji="0" sz="2000" b="0" i="0" u="none" strike="noStrike" kern="0" cap="none" spc="-30" normalizeH="0" baseline="0" noProof="0" dirty="0">
                <a:ln>
                  <a:noFill/>
                </a:ln>
                <a:solidFill>
                  <a:srgbClr val="333333"/>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rgbClr val="333333"/>
                </a:solidFill>
                <a:effectLst/>
                <a:uLnTx/>
                <a:uFillTx/>
                <a:latin typeface="Avenir Book" panose="02000503020000020003" pitchFamily="2" charset="0"/>
                <a:cs typeface="Trebuchet MS"/>
              </a:rPr>
              <a:t>(GENCODE</a:t>
            </a:r>
            <a:r>
              <a:rPr kumimoji="0" sz="2000" b="0" i="0" u="none" strike="noStrike" kern="0" cap="none" spc="-40" normalizeH="0" baseline="0" noProof="0" dirty="0">
                <a:ln>
                  <a:noFill/>
                </a:ln>
                <a:solidFill>
                  <a:srgbClr val="333333"/>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rgbClr val="333333"/>
                </a:solidFill>
                <a:effectLst/>
                <a:uLnTx/>
                <a:uFillTx/>
                <a:latin typeface="Avenir Book" panose="02000503020000020003" pitchFamily="2" charset="0"/>
                <a:cs typeface="Trebuchet MS"/>
              </a:rPr>
              <a:t>vM23/Ensembl</a:t>
            </a:r>
            <a:r>
              <a:rPr kumimoji="0" sz="2000" b="0" i="0" u="none" strike="noStrike" kern="0" cap="none" spc="-35" normalizeH="0" baseline="0" noProof="0" dirty="0">
                <a:ln>
                  <a:noFill/>
                </a:ln>
                <a:solidFill>
                  <a:srgbClr val="333333"/>
                </a:solidFill>
                <a:effectLst/>
                <a:uLnTx/>
                <a:uFillTx/>
                <a:latin typeface="Avenir Book" panose="02000503020000020003" pitchFamily="2" charset="0"/>
                <a:cs typeface="Trebuchet MS"/>
              </a:rPr>
              <a:t> </a:t>
            </a:r>
            <a:r>
              <a:rPr kumimoji="0" sz="2000" b="0" i="0" u="none" strike="noStrike" kern="0" cap="none" spc="40" normalizeH="0" baseline="0" noProof="0" dirty="0">
                <a:ln>
                  <a:noFill/>
                </a:ln>
                <a:solidFill>
                  <a:srgbClr val="333333"/>
                </a:solidFill>
                <a:effectLst/>
                <a:uLnTx/>
                <a:uFillTx/>
                <a:latin typeface="Avenir Book" panose="02000503020000020003" pitchFamily="2" charset="0"/>
                <a:cs typeface="Trebuchet MS"/>
              </a:rPr>
              <a:t>98)</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p:txBody>
      </p:sp>
      <p:pic>
        <p:nvPicPr>
          <p:cNvPr id="5" name="object 5"/>
          <p:cNvPicPr/>
          <p:nvPr/>
        </p:nvPicPr>
        <p:blipFill>
          <a:blip r:embed="rId2" cstate="print"/>
          <a:stretch>
            <a:fillRect/>
          </a:stretch>
        </p:blipFill>
        <p:spPr>
          <a:xfrm>
            <a:off x="1433693" y="3146157"/>
            <a:ext cx="8640128" cy="1129428"/>
          </a:xfrm>
          <a:prstGeom prst="rect">
            <a:avLst/>
          </a:prstGeom>
        </p:spPr>
      </p:pic>
      <p:sp>
        <p:nvSpPr>
          <p:cNvPr id="6" name="Todays talk">
            <a:extLst>
              <a:ext uri="{FF2B5EF4-FFF2-40B4-BE49-F238E27FC236}">
                <a16:creationId xmlns:a16="http://schemas.microsoft.com/office/drawing/2014/main" id="{2632EC3B-3609-3C74-5002-41FD0CD2DF1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Raw sequencing files to count matrices </a:t>
            </a:r>
          </a:p>
          <a:p>
            <a:r>
              <a:rPr lang="en-US" sz="3200" dirty="0"/>
              <a:t>Step 2: Alignment to reference genome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11353" y="1671828"/>
            <a:ext cx="9132570" cy="610870"/>
          </a:xfrm>
          <a:prstGeom prst="rect">
            <a:avLst/>
          </a:prstGeom>
        </p:spPr>
        <p:txBody>
          <a:bodyPr vert="horz" wrap="square" lIns="0" tIns="41910" rIns="0" bIns="0" rtlCol="0">
            <a:spAutoFit/>
          </a:bodyPr>
          <a:lstStyle/>
          <a:p>
            <a:pPr marL="240665" marR="5080" lvl="0" indent="-227965" defTabSz="914400" eaLnBrk="1" fontAlgn="auto" latinLnBrk="0" hangingPunct="1">
              <a:lnSpc>
                <a:spcPts val="2210"/>
              </a:lnSpc>
              <a:spcBef>
                <a:spcPts val="330"/>
              </a:spcBef>
              <a:spcAft>
                <a:spcPts val="0"/>
              </a:spcAft>
              <a:buClrTx/>
              <a:buSzTx/>
              <a:buFont typeface="Arial"/>
              <a:buChar char="•"/>
              <a:tabLst>
                <a:tab pos="240665" algn="l"/>
                <a:tab pos="241300" algn="l"/>
              </a:tabLst>
              <a:defRPr/>
            </a:pPr>
            <a:r>
              <a:rPr kumimoji="0" sz="2000" b="0" i="0" u="none" strike="noStrike" kern="0" cap="none" spc="-4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0" normalizeH="0" baseline="0" noProof="0" dirty="0">
                <a:ln>
                  <a:noFill/>
                </a:ln>
                <a:solidFill>
                  <a:sysClr val="windowText" lastClr="000000"/>
                </a:solidFill>
                <a:effectLst/>
                <a:uLnTx/>
                <a:uFillTx/>
                <a:latin typeface="Avenir Book" panose="02000503020000020003" pitchFamily="2" charset="0"/>
                <a:cs typeface="Trebuchet MS"/>
              </a:rPr>
              <a:t>choice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of</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aligner</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is</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often</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personal</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preference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and</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also</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dependent</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on</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the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computational</a:t>
            </a:r>
            <a:r>
              <a:rPr kumimoji="0" sz="2000" b="0" i="0" u="none" strike="noStrike" kern="0" cap="none" spc="-12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resources</a:t>
            </a:r>
            <a:r>
              <a:rPr kumimoji="0" sz="2000" b="0" i="0" u="none" strike="noStrike" kern="0" cap="none" spc="-12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that</a:t>
            </a:r>
            <a:r>
              <a:rPr kumimoji="0" sz="2000" b="0" i="0" u="none" strike="noStrike" kern="0" cap="none" spc="-114"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0" normalizeH="0" baseline="0" noProof="0" dirty="0">
                <a:ln>
                  <a:noFill/>
                </a:ln>
                <a:solidFill>
                  <a:sysClr val="windowText" lastClr="000000"/>
                </a:solidFill>
                <a:effectLst/>
                <a:uLnTx/>
                <a:uFillTx/>
                <a:latin typeface="Avenir Book" panose="02000503020000020003" pitchFamily="2" charset="0"/>
                <a:cs typeface="Trebuchet MS"/>
              </a:rPr>
              <a:t>are</a:t>
            </a:r>
            <a:r>
              <a:rPr kumimoji="0" sz="2000" b="0" i="0" u="none" strike="noStrike" kern="0" cap="none" spc="-12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available</a:t>
            </a:r>
            <a:r>
              <a:rPr kumimoji="0" sz="2000" b="0" i="0" u="none" strike="noStrike" kern="0" cap="none" spc="-12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sz="2000" b="0" i="0" u="none" strike="noStrike" kern="0" cap="none" spc="-12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you.</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p:txBody>
      </p:sp>
      <p:sp>
        <p:nvSpPr>
          <p:cNvPr id="5" name="object 5"/>
          <p:cNvSpPr txBox="1"/>
          <p:nvPr/>
        </p:nvSpPr>
        <p:spPr>
          <a:xfrm>
            <a:off x="8258513" y="6568177"/>
            <a:ext cx="3876335"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https://</a:t>
            </a:r>
            <a:r>
              <a:rPr kumimoji="0" sz="1800" b="0" i="1" u="none" strike="noStrike" kern="0" cap="none" spc="-10" normalizeH="0" baseline="0" noProof="0" dirty="0" err="1">
                <a:ln>
                  <a:noFill/>
                </a:ln>
                <a:solidFill>
                  <a:sysClr val="windowText" lastClr="000000"/>
                </a:solidFill>
                <a:effectLst/>
                <a:uLnTx/>
                <a:uFillTx/>
                <a:latin typeface="Avenir Book" panose="02000503020000020003" pitchFamily="2" charset="0"/>
                <a:cs typeface="Calibri"/>
              </a:rPr>
              <a:t>hbctraining.github.io</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grpSp>
        <p:nvGrpSpPr>
          <p:cNvPr id="6" name="object 6"/>
          <p:cNvGrpSpPr/>
          <p:nvPr/>
        </p:nvGrpSpPr>
        <p:grpSpPr>
          <a:xfrm>
            <a:off x="711353" y="2434230"/>
            <a:ext cx="6989610" cy="3509370"/>
            <a:chOff x="5815308" y="2691405"/>
            <a:chExt cx="6009640" cy="3008630"/>
          </a:xfrm>
        </p:grpSpPr>
        <p:pic>
          <p:nvPicPr>
            <p:cNvPr id="7" name="object 7"/>
            <p:cNvPicPr/>
            <p:nvPr/>
          </p:nvPicPr>
          <p:blipFill>
            <a:blip r:embed="rId2" cstate="print"/>
            <a:stretch>
              <a:fillRect/>
            </a:stretch>
          </p:blipFill>
          <p:spPr>
            <a:xfrm>
              <a:off x="6036568" y="2806698"/>
              <a:ext cx="5788137" cy="2893179"/>
            </a:xfrm>
            <a:prstGeom prst="rect">
              <a:avLst/>
            </a:prstGeom>
          </p:spPr>
        </p:pic>
        <p:sp>
          <p:nvSpPr>
            <p:cNvPr id="8" name="object 8"/>
            <p:cNvSpPr/>
            <p:nvPr/>
          </p:nvSpPr>
          <p:spPr>
            <a:xfrm>
              <a:off x="5815308" y="2691405"/>
              <a:ext cx="421005" cy="420370"/>
            </a:xfrm>
            <a:custGeom>
              <a:avLst/>
              <a:gdLst/>
              <a:ahLst/>
              <a:cxnLst/>
              <a:rect l="l" t="t" r="r" b="b"/>
              <a:pathLst>
                <a:path w="421004" h="420369">
                  <a:moveTo>
                    <a:pt x="420391" y="0"/>
                  </a:moveTo>
                  <a:lnTo>
                    <a:pt x="0" y="0"/>
                  </a:lnTo>
                  <a:lnTo>
                    <a:pt x="0" y="420094"/>
                  </a:lnTo>
                  <a:lnTo>
                    <a:pt x="420391" y="420094"/>
                  </a:lnTo>
                  <a:lnTo>
                    <a:pt x="420391"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 name="Todays talk">
            <a:extLst>
              <a:ext uri="{FF2B5EF4-FFF2-40B4-BE49-F238E27FC236}">
                <a16:creationId xmlns:a16="http://schemas.microsoft.com/office/drawing/2014/main" id="{B8A53CE1-4B0F-6C36-CBD6-7EA22FA570C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Raw sequencing files to count matrices </a:t>
            </a:r>
          </a:p>
          <a:p>
            <a:r>
              <a:rPr lang="en-US" sz="3200" dirty="0"/>
              <a:t>Step 2: Alignment to reference genome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52902" y="3180306"/>
            <a:ext cx="7772400" cy="3061970"/>
            <a:chOff x="1752902" y="3180306"/>
            <a:chExt cx="7772400" cy="3061970"/>
          </a:xfrm>
        </p:grpSpPr>
        <p:pic>
          <p:nvPicPr>
            <p:cNvPr id="3" name="object 3"/>
            <p:cNvPicPr/>
            <p:nvPr/>
          </p:nvPicPr>
          <p:blipFill>
            <a:blip r:embed="rId3" cstate="print"/>
            <a:stretch>
              <a:fillRect/>
            </a:stretch>
          </p:blipFill>
          <p:spPr>
            <a:xfrm>
              <a:off x="2024917" y="3180306"/>
              <a:ext cx="6981197" cy="2719342"/>
            </a:xfrm>
            <a:prstGeom prst="rect">
              <a:avLst/>
            </a:prstGeom>
          </p:spPr>
        </p:pic>
        <p:pic>
          <p:nvPicPr>
            <p:cNvPr id="4" name="object 4"/>
            <p:cNvPicPr/>
            <p:nvPr/>
          </p:nvPicPr>
          <p:blipFill>
            <a:blip r:embed="rId4" cstate="print"/>
            <a:stretch>
              <a:fillRect/>
            </a:stretch>
          </p:blipFill>
          <p:spPr>
            <a:xfrm>
              <a:off x="1752902" y="4974594"/>
              <a:ext cx="7772400" cy="1267464"/>
            </a:xfrm>
            <a:prstGeom prst="rect">
              <a:avLst/>
            </a:prstGeom>
          </p:spPr>
        </p:pic>
      </p:grpSp>
      <p:sp>
        <p:nvSpPr>
          <p:cNvPr id="6" name="object 6"/>
          <p:cNvSpPr txBox="1"/>
          <p:nvPr/>
        </p:nvSpPr>
        <p:spPr>
          <a:xfrm>
            <a:off x="711353" y="1568196"/>
            <a:ext cx="9914255" cy="1107440"/>
          </a:xfrm>
          <a:prstGeom prst="rect">
            <a:avLst/>
          </a:prstGeom>
        </p:spPr>
        <p:txBody>
          <a:bodyPr vert="horz" wrap="square" lIns="0" tIns="116205" rIns="0" bIns="0" rtlCol="0">
            <a:spAutoFit/>
          </a:bodyPr>
          <a:lstStyle/>
          <a:p>
            <a:pPr marL="240665" marR="0" lvl="0" indent="-227965" defTabSz="914400" eaLnBrk="1" fontAlgn="auto" latinLnBrk="0" hangingPunct="1">
              <a:lnSpc>
                <a:spcPct val="100000"/>
              </a:lnSpc>
              <a:spcBef>
                <a:spcPts val="915"/>
              </a:spcBef>
              <a:spcAft>
                <a:spcPts val="0"/>
              </a:spcAft>
              <a:buClrTx/>
              <a:buSzTx/>
              <a:buFont typeface="Arial"/>
              <a:buChar char="•"/>
              <a:tabLst>
                <a:tab pos="240665" algn="l"/>
                <a:tab pos="241300" algn="l"/>
              </a:tabLst>
              <a:defRPr/>
            </a:pP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10X</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Cellranger</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uses</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STAR</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aligner.</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240665" marR="5080" lvl="0" indent="-227965" defTabSz="914400" eaLnBrk="1" fontAlgn="auto" latinLnBrk="0" hangingPunct="1">
              <a:lnSpc>
                <a:spcPts val="2090"/>
              </a:lnSpc>
              <a:spcBef>
                <a:spcPts val="1145"/>
              </a:spcBef>
              <a:spcAft>
                <a:spcPts val="0"/>
              </a:spcAft>
              <a:buClrTx/>
              <a:buSzTx/>
              <a:buFont typeface="Arial"/>
              <a:buChar char="•"/>
              <a:tabLst>
                <a:tab pos="240665" algn="l"/>
                <a:tab pos="241300" algn="l"/>
              </a:tabLst>
              <a:defRPr/>
            </a:pP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Because</a:t>
            </a:r>
            <a:r>
              <a:rPr kumimoji="0" sz="20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of</a:t>
            </a:r>
            <a:r>
              <a:rPr kumimoji="0" sz="20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widespread</a:t>
            </a:r>
            <a:r>
              <a:rPr kumimoji="0" sz="20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splicing</a:t>
            </a:r>
            <a:r>
              <a:rPr kumimoji="0" sz="20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in</a:t>
            </a:r>
            <a:r>
              <a:rPr kumimoji="0" sz="20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animal</a:t>
            </a:r>
            <a:r>
              <a:rPr kumimoji="0" sz="20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genomes,</a:t>
            </a:r>
            <a:r>
              <a:rPr kumimoji="0" sz="20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read</a:t>
            </a:r>
            <a:r>
              <a:rPr kumimoji="0" sz="20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alignment</a:t>
            </a:r>
            <a:r>
              <a:rPr kumimoji="0" sz="20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against</a:t>
            </a:r>
            <a:r>
              <a:rPr kumimoji="0" sz="20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a:t>
            </a:r>
            <a:r>
              <a:rPr kumimoji="0" sz="20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genome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should</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done</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with</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splice-</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aware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aligner.</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p:txBody>
      </p:sp>
      <p:sp>
        <p:nvSpPr>
          <p:cNvPr id="9" name="Todays talk">
            <a:extLst>
              <a:ext uri="{FF2B5EF4-FFF2-40B4-BE49-F238E27FC236}">
                <a16:creationId xmlns:a16="http://schemas.microsoft.com/office/drawing/2014/main" id="{47B06C80-8FCE-4DD2-1C1D-55C32B91DAC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Raw sequencing files to count matrices </a:t>
            </a:r>
          </a:p>
          <a:p>
            <a:r>
              <a:rPr lang="en-US" sz="3200" dirty="0"/>
              <a:t>Step 2: Alignment to reference genome</a:t>
            </a:r>
          </a:p>
        </p:txBody>
      </p:sp>
      <p:sp>
        <p:nvSpPr>
          <p:cNvPr id="5" name="object 5">
            <a:extLst>
              <a:ext uri="{FF2B5EF4-FFF2-40B4-BE49-F238E27FC236}">
                <a16:creationId xmlns:a16="http://schemas.microsoft.com/office/drawing/2014/main" id="{7C655A90-F799-8AF8-9D01-4B975CDA3C78}"/>
              </a:ext>
            </a:extLst>
          </p:cNvPr>
          <p:cNvSpPr txBox="1"/>
          <p:nvPr/>
        </p:nvSpPr>
        <p:spPr>
          <a:xfrm>
            <a:off x="8258513" y="6568177"/>
            <a:ext cx="3876335"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https://</a:t>
            </a:r>
            <a:r>
              <a:rPr kumimoji="0" sz="1800" b="0" i="1" u="none" strike="noStrike" kern="0" cap="none" spc="-10" normalizeH="0" baseline="0" noProof="0" dirty="0" err="1">
                <a:ln>
                  <a:noFill/>
                </a:ln>
                <a:solidFill>
                  <a:sysClr val="windowText" lastClr="000000"/>
                </a:solidFill>
                <a:effectLst/>
                <a:uLnTx/>
                <a:uFillTx/>
                <a:latin typeface="Avenir Book" panose="02000503020000020003" pitchFamily="2" charset="0"/>
                <a:cs typeface="Calibri"/>
              </a:rPr>
              <a:t>hbctraining.github.io</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88493" y="1031868"/>
            <a:ext cx="9914255" cy="1271502"/>
          </a:xfrm>
          <a:prstGeom prst="rect">
            <a:avLst/>
          </a:prstGeom>
        </p:spPr>
        <p:txBody>
          <a:bodyPr vert="horz" wrap="square" lIns="0" tIns="116205" rIns="0" bIns="0" rtlCol="0">
            <a:spAutoFit/>
          </a:bodyPr>
          <a:lstStyle/>
          <a:p>
            <a:pPr marL="240665" marR="0" lvl="0" indent="-227965" defTabSz="914400" eaLnBrk="1" fontAlgn="auto" latinLnBrk="0" hangingPunct="1">
              <a:lnSpc>
                <a:spcPct val="100000"/>
              </a:lnSpc>
              <a:spcBef>
                <a:spcPts val="915"/>
              </a:spcBef>
              <a:spcAft>
                <a:spcPts val="0"/>
              </a:spcAft>
              <a:buClrTx/>
              <a:buSzTx/>
              <a:buFont typeface="Arial"/>
              <a:buChar char="•"/>
              <a:tabLst>
                <a:tab pos="240665" algn="l"/>
                <a:tab pos="241300" algn="l"/>
              </a:tabLst>
              <a:defRPr/>
            </a:pPr>
            <a:r>
              <a:rPr kumimoji="0" lang="en-US"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Reference genomes can be customized to also detect “non-host” transcripts</a:t>
            </a:r>
          </a:p>
          <a:p>
            <a:pPr marL="697865" lvl="1" indent="-227965">
              <a:spcBef>
                <a:spcPts val="915"/>
              </a:spcBef>
              <a:buFont typeface="Arial"/>
              <a:buChar char="•"/>
              <a:tabLst>
                <a:tab pos="240665" algn="l"/>
                <a:tab pos="241300" algn="l"/>
              </a:tabLst>
              <a:defRPr/>
            </a:pPr>
            <a:r>
              <a:rPr lang="en-US" sz="2000" kern="0" spc="85" dirty="0">
                <a:solidFill>
                  <a:sysClr val="windowText" lastClr="000000"/>
                </a:solidFill>
                <a:latin typeface="Avenir Book" panose="02000503020000020003" pitchFamily="2" charset="0"/>
                <a:cs typeface="Trebuchet MS"/>
              </a:rPr>
              <a:t>Virus: poly-adenylated virus (e.g. HIV-1, Ebola, SARS-CoV2)</a:t>
            </a:r>
          </a:p>
          <a:p>
            <a:pPr marL="697865" lvl="1" indent="-227965">
              <a:spcBef>
                <a:spcPts val="915"/>
              </a:spcBef>
              <a:buFont typeface="Arial"/>
              <a:buChar char="•"/>
              <a:tabLst>
                <a:tab pos="240665" algn="l"/>
                <a:tab pos="241300" algn="l"/>
              </a:tabLst>
              <a:defRPr/>
            </a:pPr>
            <a:r>
              <a:rPr kumimoji="0" lang="en-US"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Artificial constructs: CAR, GFP, etc.</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p:txBody>
      </p:sp>
      <p:sp>
        <p:nvSpPr>
          <p:cNvPr id="9" name="Todays talk">
            <a:extLst>
              <a:ext uri="{FF2B5EF4-FFF2-40B4-BE49-F238E27FC236}">
                <a16:creationId xmlns:a16="http://schemas.microsoft.com/office/drawing/2014/main" id="{47B06C80-8FCE-4DD2-1C1D-55C32B91DAC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Raw sequencing files to count matrices </a:t>
            </a:r>
          </a:p>
          <a:p>
            <a:r>
              <a:rPr lang="en-US" sz="3200" dirty="0"/>
              <a:t>Step 2: Alignment to reference genome</a:t>
            </a:r>
          </a:p>
        </p:txBody>
      </p:sp>
      <p:sp>
        <p:nvSpPr>
          <p:cNvPr id="5" name="object 5">
            <a:extLst>
              <a:ext uri="{FF2B5EF4-FFF2-40B4-BE49-F238E27FC236}">
                <a16:creationId xmlns:a16="http://schemas.microsoft.com/office/drawing/2014/main" id="{7C655A90-F799-8AF8-9D01-4B975CDA3C78}"/>
              </a:ext>
            </a:extLst>
          </p:cNvPr>
          <p:cNvSpPr txBox="1"/>
          <p:nvPr/>
        </p:nvSpPr>
        <p:spPr>
          <a:xfrm>
            <a:off x="8258513" y="6568177"/>
            <a:ext cx="3876335"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sp>
        <p:nvSpPr>
          <p:cNvPr id="7" name="TextBox 6">
            <a:extLst>
              <a:ext uri="{FF2B5EF4-FFF2-40B4-BE49-F238E27FC236}">
                <a16:creationId xmlns:a16="http://schemas.microsoft.com/office/drawing/2014/main" id="{8C797658-24E6-571A-1738-305751F20380}"/>
              </a:ext>
            </a:extLst>
          </p:cNvPr>
          <p:cNvSpPr txBox="1"/>
          <p:nvPr/>
        </p:nvSpPr>
        <p:spPr>
          <a:xfrm>
            <a:off x="516175" y="2368600"/>
            <a:ext cx="6199621" cy="707886"/>
          </a:xfrm>
          <a:prstGeom prst="rect">
            <a:avLst/>
          </a:prstGeom>
          <a:noFill/>
        </p:spPr>
        <p:txBody>
          <a:bodyPr wrap="square" rtlCol="0">
            <a:spAutoFit/>
          </a:bodyPr>
          <a:lstStyle/>
          <a:p>
            <a:pPr algn="ctr"/>
            <a:r>
              <a:rPr lang="en-US" sz="2000" u="sng" dirty="0">
                <a:solidFill>
                  <a:schemeClr val="tx2"/>
                </a:solidFill>
              </a:rPr>
              <a:t>Simple approach:</a:t>
            </a:r>
            <a:r>
              <a:rPr lang="en-US" sz="2000" dirty="0">
                <a:solidFill>
                  <a:schemeClr val="tx2"/>
                </a:solidFill>
              </a:rPr>
              <a:t> just adding the lentivirus as a single .</a:t>
            </a:r>
            <a:r>
              <a:rPr lang="en-US" sz="2000" dirty="0" err="1">
                <a:solidFill>
                  <a:schemeClr val="tx2"/>
                </a:solidFill>
              </a:rPr>
              <a:t>fasta</a:t>
            </a:r>
            <a:r>
              <a:rPr lang="en-US" sz="2000" dirty="0">
                <a:solidFill>
                  <a:schemeClr val="tx2"/>
                </a:solidFill>
              </a:rPr>
              <a:t> and full .</a:t>
            </a:r>
            <a:r>
              <a:rPr lang="en-US" sz="2000" dirty="0" err="1">
                <a:solidFill>
                  <a:schemeClr val="tx2"/>
                </a:solidFill>
              </a:rPr>
              <a:t>gtf</a:t>
            </a:r>
            <a:r>
              <a:rPr lang="en-US" sz="2000" dirty="0">
                <a:solidFill>
                  <a:schemeClr val="tx2"/>
                </a:solidFill>
              </a:rPr>
              <a:t>, gives binary + virus or - virus</a:t>
            </a:r>
          </a:p>
        </p:txBody>
      </p:sp>
      <p:sp>
        <p:nvSpPr>
          <p:cNvPr id="8" name="TextBox 7">
            <a:extLst>
              <a:ext uri="{FF2B5EF4-FFF2-40B4-BE49-F238E27FC236}">
                <a16:creationId xmlns:a16="http://schemas.microsoft.com/office/drawing/2014/main" id="{62299089-F821-2CAA-181A-1B761774F6EC}"/>
              </a:ext>
            </a:extLst>
          </p:cNvPr>
          <p:cNvSpPr txBox="1"/>
          <p:nvPr/>
        </p:nvSpPr>
        <p:spPr>
          <a:xfrm>
            <a:off x="6888114" y="2350177"/>
            <a:ext cx="4873113" cy="707886"/>
          </a:xfrm>
          <a:prstGeom prst="rect">
            <a:avLst/>
          </a:prstGeom>
          <a:noFill/>
        </p:spPr>
        <p:txBody>
          <a:bodyPr wrap="square" rtlCol="0">
            <a:spAutoFit/>
          </a:bodyPr>
          <a:lstStyle/>
          <a:p>
            <a:pPr algn="ctr"/>
            <a:r>
              <a:rPr lang="en-US" sz="2000" u="sng" dirty="0">
                <a:solidFill>
                  <a:schemeClr val="tx2"/>
                </a:solidFill>
              </a:rPr>
              <a:t>Complex approach: </a:t>
            </a:r>
            <a:r>
              <a:rPr lang="en-US" sz="2000" dirty="0">
                <a:solidFill>
                  <a:schemeClr val="tx2"/>
                </a:solidFill>
              </a:rPr>
              <a:t>annotating splice sites to understand HIV-1 life cycle</a:t>
            </a:r>
          </a:p>
        </p:txBody>
      </p:sp>
      <p:pic>
        <p:nvPicPr>
          <p:cNvPr id="10" name="Picture 9">
            <a:extLst>
              <a:ext uri="{FF2B5EF4-FFF2-40B4-BE49-F238E27FC236}">
                <a16:creationId xmlns:a16="http://schemas.microsoft.com/office/drawing/2014/main" id="{1C19B1CB-F734-1321-A015-5FA430F07BBC}"/>
              </a:ext>
            </a:extLst>
          </p:cNvPr>
          <p:cNvPicPr>
            <a:picLocks noChangeAspect="1"/>
          </p:cNvPicPr>
          <p:nvPr/>
        </p:nvPicPr>
        <p:blipFill>
          <a:blip r:embed="rId3"/>
          <a:stretch>
            <a:fillRect/>
          </a:stretch>
        </p:blipFill>
        <p:spPr>
          <a:xfrm>
            <a:off x="516191" y="5161249"/>
            <a:ext cx="5914490" cy="181799"/>
          </a:xfrm>
          <a:prstGeom prst="rect">
            <a:avLst/>
          </a:prstGeom>
        </p:spPr>
      </p:pic>
      <p:pic>
        <p:nvPicPr>
          <p:cNvPr id="11" name="Content Placeholder 7">
            <a:extLst>
              <a:ext uri="{FF2B5EF4-FFF2-40B4-BE49-F238E27FC236}">
                <a16:creationId xmlns:a16="http://schemas.microsoft.com/office/drawing/2014/main" id="{88B1F4EE-48A6-C3C9-29C1-DE73B9616563}"/>
              </a:ext>
            </a:extLst>
          </p:cNvPr>
          <p:cNvPicPr>
            <a:picLocks noChangeAspect="1"/>
          </p:cNvPicPr>
          <p:nvPr/>
        </p:nvPicPr>
        <p:blipFill rotWithShape="1">
          <a:blip r:embed="rId4"/>
          <a:srcRect b="77777"/>
          <a:stretch/>
        </p:blipFill>
        <p:spPr>
          <a:xfrm>
            <a:off x="7623814" y="3076486"/>
            <a:ext cx="3796227" cy="906916"/>
          </a:xfrm>
          <a:prstGeom prst="rect">
            <a:avLst/>
          </a:prstGeom>
          <a:noFill/>
        </p:spPr>
      </p:pic>
      <p:pic>
        <p:nvPicPr>
          <p:cNvPr id="12" name="Content Placeholder 7">
            <a:extLst>
              <a:ext uri="{FF2B5EF4-FFF2-40B4-BE49-F238E27FC236}">
                <a16:creationId xmlns:a16="http://schemas.microsoft.com/office/drawing/2014/main" id="{9A61B6A3-9BA0-3CF1-6683-04EC0D2D4717}"/>
              </a:ext>
            </a:extLst>
          </p:cNvPr>
          <p:cNvPicPr>
            <a:picLocks noChangeAspect="1"/>
          </p:cNvPicPr>
          <p:nvPr/>
        </p:nvPicPr>
        <p:blipFill rotWithShape="1">
          <a:blip r:embed="rId4"/>
          <a:srcRect t="22097" b="-1523"/>
          <a:stretch/>
        </p:blipFill>
        <p:spPr>
          <a:xfrm>
            <a:off x="7913056" y="4050506"/>
            <a:ext cx="3094033" cy="2641672"/>
          </a:xfrm>
          <a:prstGeom prst="rect">
            <a:avLst/>
          </a:prstGeom>
          <a:noFill/>
        </p:spPr>
      </p:pic>
      <p:pic>
        <p:nvPicPr>
          <p:cNvPr id="13" name="Picture 12">
            <a:extLst>
              <a:ext uri="{FF2B5EF4-FFF2-40B4-BE49-F238E27FC236}">
                <a16:creationId xmlns:a16="http://schemas.microsoft.com/office/drawing/2014/main" id="{FD22B1D2-BD56-CD3B-8AD6-063E3BEECF63}"/>
              </a:ext>
            </a:extLst>
          </p:cNvPr>
          <p:cNvPicPr>
            <a:picLocks noChangeAspect="1"/>
          </p:cNvPicPr>
          <p:nvPr/>
        </p:nvPicPr>
        <p:blipFill>
          <a:blip r:embed="rId5"/>
          <a:stretch>
            <a:fillRect/>
          </a:stretch>
        </p:blipFill>
        <p:spPr>
          <a:xfrm>
            <a:off x="516175" y="3200400"/>
            <a:ext cx="5914506" cy="1860804"/>
          </a:xfrm>
          <a:prstGeom prst="rect">
            <a:avLst/>
          </a:prstGeom>
        </p:spPr>
      </p:pic>
      <p:cxnSp>
        <p:nvCxnSpPr>
          <p:cNvPr id="14" name="Straight Connector 13">
            <a:extLst>
              <a:ext uri="{FF2B5EF4-FFF2-40B4-BE49-F238E27FC236}">
                <a16:creationId xmlns:a16="http://schemas.microsoft.com/office/drawing/2014/main" id="{E67DEEEB-123C-1F7F-EE41-D56BB84A805D}"/>
              </a:ext>
            </a:extLst>
          </p:cNvPr>
          <p:cNvCxnSpPr/>
          <p:nvPr/>
        </p:nvCxnSpPr>
        <p:spPr>
          <a:xfrm>
            <a:off x="6579744" y="2462959"/>
            <a:ext cx="0" cy="362522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575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1053" y="1097820"/>
            <a:ext cx="9866630" cy="1157817"/>
          </a:xfrm>
          <a:prstGeom prst="rect">
            <a:avLst/>
          </a:prstGeom>
        </p:spPr>
        <p:txBody>
          <a:bodyPr vert="horz" wrap="square" lIns="0" tIns="43180" rIns="0" bIns="0" rtlCol="0">
            <a:spAutoFit/>
          </a:bodyPr>
          <a:lstStyle/>
          <a:p>
            <a:pPr marL="240665" marR="22860" lvl="0" indent="-227965" defTabSz="914400" eaLnBrk="1" fontAlgn="auto" latinLnBrk="0" hangingPunct="1">
              <a:lnSpc>
                <a:spcPct val="90000"/>
              </a:lnSpc>
              <a:spcBef>
                <a:spcPts val="340"/>
              </a:spcBef>
              <a:spcAft>
                <a:spcPts val="0"/>
              </a:spcAft>
              <a:buClrTx/>
              <a:buSzTx/>
              <a:buFont typeface="Arial"/>
              <a:buChar char="•"/>
              <a:tabLst>
                <a:tab pos="240665" algn="l"/>
                <a:tab pos="241300" algn="l"/>
              </a:tabLst>
              <a:defRPr/>
            </a:pP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Reads</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that</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have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been</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confidently</a:t>
            </a:r>
            <a:r>
              <a:rPr kumimoji="0" sz="20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mapped</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transcriptome</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0" normalizeH="0" baseline="0" noProof="0" dirty="0">
                <a:ln>
                  <a:noFill/>
                </a:ln>
                <a:solidFill>
                  <a:sysClr val="windowText" lastClr="000000"/>
                </a:solidFill>
                <a:effectLst/>
                <a:uLnTx/>
                <a:uFillTx/>
                <a:latin typeface="Avenir Book" panose="02000503020000020003" pitchFamily="2" charset="0"/>
                <a:cs typeface="Trebuchet MS"/>
              </a:rPr>
              <a:t>are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then</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assigned</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to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cells</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based</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on</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their</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barcode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a:t>
            </a:r>
            <a:r>
              <a:rPr kumimoji="0" sz="2000" b="1"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cell</a:t>
            </a:r>
            <a:r>
              <a:rPr kumimoji="0" sz="2000" b="1" i="0" u="none" strike="noStrike" kern="0" cap="none" spc="-12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1"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barcode</a:t>
            </a:r>
            <a:r>
              <a:rPr kumimoji="0" sz="2000" b="1" i="0" u="none" strike="noStrike" kern="0" cap="none" spc="-12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1"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demultiplexing</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and</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number</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of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unique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RNA</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molecules</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corresponding</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each</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gene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within</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each</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5" normalizeH="0" baseline="0" noProof="0" dirty="0">
                <a:ln>
                  <a:noFill/>
                </a:ln>
                <a:solidFill>
                  <a:sysClr val="windowText" lastClr="000000"/>
                </a:solidFill>
                <a:effectLst/>
                <a:uLnTx/>
                <a:uFillTx/>
                <a:latin typeface="Avenir Book" panose="02000503020000020003" pitchFamily="2" charset="0"/>
                <a:cs typeface="Trebuchet MS"/>
              </a:rPr>
              <a:t>cell</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0" normalizeH="0" baseline="0" noProof="0" dirty="0">
                <a:ln>
                  <a:noFill/>
                </a:ln>
                <a:solidFill>
                  <a:sysClr val="windowText" lastClr="000000"/>
                </a:solidFill>
                <a:effectLst/>
                <a:uLnTx/>
                <a:uFillTx/>
                <a:latin typeface="Avenir Book" panose="02000503020000020003" pitchFamily="2" charset="0"/>
                <a:cs typeface="Trebuchet MS"/>
              </a:rPr>
              <a:t>are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counted</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5" normalizeH="0" baseline="0" noProof="0" dirty="0">
                <a:ln>
                  <a:noFill/>
                </a:ln>
                <a:solidFill>
                  <a:sysClr val="windowText" lastClr="000000"/>
                </a:solidFill>
                <a:effectLst/>
                <a:uLnTx/>
                <a:uFillTx/>
                <a:latin typeface="Avenir Book" panose="02000503020000020003" pitchFamily="2" charset="0"/>
                <a:cs typeface="Trebuchet MS"/>
              </a:rPr>
              <a:t>(</a:t>
            </a:r>
            <a:r>
              <a:rPr kumimoji="0" sz="2000" b="1" i="0" u="none" strike="noStrike" kern="0" cap="none" spc="35" normalizeH="0" baseline="0" noProof="0" dirty="0">
                <a:ln>
                  <a:noFill/>
                </a:ln>
                <a:solidFill>
                  <a:sysClr val="windowText" lastClr="000000"/>
                </a:solidFill>
                <a:effectLst/>
                <a:uLnTx/>
                <a:uFillTx/>
                <a:latin typeface="Avenir Book" panose="02000503020000020003" pitchFamily="2" charset="0"/>
                <a:cs typeface="Trebuchet MS"/>
              </a:rPr>
              <a:t>UMI </a:t>
            </a:r>
            <a:r>
              <a:rPr kumimoji="0" sz="2000" b="1"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deduplication</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p:txBody>
      </p:sp>
      <p:sp>
        <p:nvSpPr>
          <p:cNvPr id="5" name="Todays talk">
            <a:extLst>
              <a:ext uri="{FF2B5EF4-FFF2-40B4-BE49-F238E27FC236}">
                <a16:creationId xmlns:a16="http://schemas.microsoft.com/office/drawing/2014/main" id="{FC3BC657-0433-8A47-AAD6-92306A18AFE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Raw sequencing files to count matrices </a:t>
            </a:r>
          </a:p>
          <a:p>
            <a:r>
              <a:rPr lang="en-US" sz="3200" dirty="0"/>
              <a:t>Step 3: Counting reads</a:t>
            </a:r>
          </a:p>
        </p:txBody>
      </p:sp>
      <p:grpSp>
        <p:nvGrpSpPr>
          <p:cNvPr id="6" name="Google Shape;331;p16">
            <a:extLst>
              <a:ext uri="{FF2B5EF4-FFF2-40B4-BE49-F238E27FC236}">
                <a16:creationId xmlns:a16="http://schemas.microsoft.com/office/drawing/2014/main" id="{1D81C987-7D67-3A77-3539-20CCBB2633BB}"/>
              </a:ext>
            </a:extLst>
          </p:cNvPr>
          <p:cNvGrpSpPr/>
          <p:nvPr/>
        </p:nvGrpSpPr>
        <p:grpSpPr>
          <a:xfrm>
            <a:off x="103417" y="2377044"/>
            <a:ext cx="4776883" cy="4302746"/>
            <a:chOff x="528630" y="0"/>
            <a:chExt cx="5751045" cy="5180215"/>
          </a:xfrm>
        </p:grpSpPr>
        <p:pic>
          <p:nvPicPr>
            <p:cNvPr id="7" name="Google Shape;332;p16" descr="Image">
              <a:extLst>
                <a:ext uri="{FF2B5EF4-FFF2-40B4-BE49-F238E27FC236}">
                  <a16:creationId xmlns:a16="http://schemas.microsoft.com/office/drawing/2014/main" id="{01768039-E8B1-73D8-2F25-41D6BF551430}"/>
                </a:ext>
              </a:extLst>
            </p:cNvPr>
            <p:cNvPicPr preferRelativeResize="0"/>
            <p:nvPr/>
          </p:nvPicPr>
          <p:blipFill rotWithShape="1">
            <a:blip r:embed="rId2">
              <a:alphaModFix/>
            </a:blip>
            <a:srcRect l="9259"/>
            <a:stretch/>
          </p:blipFill>
          <p:spPr>
            <a:xfrm>
              <a:off x="528630" y="0"/>
              <a:ext cx="5181053" cy="5180215"/>
            </a:xfrm>
            <a:prstGeom prst="rect">
              <a:avLst/>
            </a:prstGeom>
            <a:noFill/>
            <a:ln>
              <a:noFill/>
            </a:ln>
          </p:spPr>
        </p:pic>
        <p:sp>
          <p:nvSpPr>
            <p:cNvPr id="8" name="Google Shape;333;p16">
              <a:extLst>
                <a:ext uri="{FF2B5EF4-FFF2-40B4-BE49-F238E27FC236}">
                  <a16:creationId xmlns:a16="http://schemas.microsoft.com/office/drawing/2014/main" id="{F92D7FB1-42FE-162E-17E6-47F7A85533A1}"/>
                </a:ext>
              </a:extLst>
            </p:cNvPr>
            <p:cNvSpPr/>
            <p:nvPr/>
          </p:nvSpPr>
          <p:spPr>
            <a:xfrm>
              <a:off x="4208515" y="1724627"/>
              <a:ext cx="2071160" cy="995985"/>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9" name="Right Arrow 8">
            <a:extLst>
              <a:ext uri="{FF2B5EF4-FFF2-40B4-BE49-F238E27FC236}">
                <a16:creationId xmlns:a16="http://schemas.microsoft.com/office/drawing/2014/main" id="{EF1EB4A4-D841-7974-309C-00A8851DFF04}"/>
              </a:ext>
            </a:extLst>
          </p:cNvPr>
          <p:cNvSpPr/>
          <p:nvPr/>
        </p:nvSpPr>
        <p:spPr>
          <a:xfrm>
            <a:off x="3484702" y="4535692"/>
            <a:ext cx="321783" cy="498763"/>
          </a:xfrm>
          <a:prstGeom prst="rightArrow">
            <a:avLst>
              <a:gd name="adj1" fmla="val 50000"/>
              <a:gd name="adj2" fmla="val 65000"/>
            </a:avLst>
          </a:prstGeom>
          <a:solidFill>
            <a:schemeClr val="bg1">
              <a:lumMod val="75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oogle Shape;389;p20" descr="Image">
            <a:extLst>
              <a:ext uri="{FF2B5EF4-FFF2-40B4-BE49-F238E27FC236}">
                <a16:creationId xmlns:a16="http://schemas.microsoft.com/office/drawing/2014/main" id="{AE4B4086-176B-647F-ED3C-21C99E773F6E}"/>
              </a:ext>
            </a:extLst>
          </p:cNvPr>
          <p:cNvPicPr preferRelativeResize="0">
            <a:picLocks noChangeAspect="1"/>
          </p:cNvPicPr>
          <p:nvPr/>
        </p:nvPicPr>
        <p:blipFill rotWithShape="1">
          <a:blip r:embed="rId2">
            <a:alphaModFix/>
          </a:blip>
          <a:srcRect l="9645" t="18718" r="3476" b="77287"/>
          <a:stretch/>
        </p:blipFill>
        <p:spPr>
          <a:xfrm>
            <a:off x="4438047" y="3181718"/>
            <a:ext cx="3909381" cy="163088"/>
          </a:xfrm>
          <a:prstGeom prst="rect">
            <a:avLst/>
          </a:prstGeom>
          <a:noFill/>
          <a:ln>
            <a:noFill/>
          </a:ln>
        </p:spPr>
      </p:pic>
      <p:pic>
        <p:nvPicPr>
          <p:cNvPr id="13" name="Google Shape;392;p20" descr="Image">
            <a:extLst>
              <a:ext uri="{FF2B5EF4-FFF2-40B4-BE49-F238E27FC236}">
                <a16:creationId xmlns:a16="http://schemas.microsoft.com/office/drawing/2014/main" id="{2E547325-3046-8212-8BCD-F3CF62F4A07C}"/>
              </a:ext>
            </a:extLst>
          </p:cNvPr>
          <p:cNvPicPr preferRelativeResize="0">
            <a:picLocks noChangeAspect="1"/>
          </p:cNvPicPr>
          <p:nvPr/>
        </p:nvPicPr>
        <p:blipFill rotWithShape="1">
          <a:blip r:embed="rId3">
            <a:alphaModFix/>
          </a:blip>
          <a:srcRect t="4220" r="21569"/>
          <a:stretch/>
        </p:blipFill>
        <p:spPr>
          <a:xfrm>
            <a:off x="3956695" y="3343625"/>
            <a:ext cx="3290303" cy="3523212"/>
          </a:xfrm>
          <a:prstGeom prst="rect">
            <a:avLst/>
          </a:prstGeom>
          <a:noFill/>
          <a:ln>
            <a:noFill/>
          </a:ln>
        </p:spPr>
      </p:pic>
      <p:sp>
        <p:nvSpPr>
          <p:cNvPr id="20" name="Right Arrow 19">
            <a:extLst>
              <a:ext uri="{FF2B5EF4-FFF2-40B4-BE49-F238E27FC236}">
                <a16:creationId xmlns:a16="http://schemas.microsoft.com/office/drawing/2014/main" id="{3F183E99-5F5B-7311-6DB7-E1452059ED82}"/>
              </a:ext>
            </a:extLst>
          </p:cNvPr>
          <p:cNvSpPr/>
          <p:nvPr/>
        </p:nvSpPr>
        <p:spPr>
          <a:xfrm>
            <a:off x="7606745" y="4535692"/>
            <a:ext cx="321783" cy="498763"/>
          </a:xfrm>
          <a:prstGeom prst="rightArrow">
            <a:avLst>
              <a:gd name="adj1" fmla="val 50000"/>
              <a:gd name="adj2" fmla="val 65000"/>
            </a:avLst>
          </a:prstGeom>
          <a:solidFill>
            <a:schemeClr val="bg1">
              <a:lumMod val="75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oogle Shape;389;p20" descr="Image">
            <a:extLst>
              <a:ext uri="{FF2B5EF4-FFF2-40B4-BE49-F238E27FC236}">
                <a16:creationId xmlns:a16="http://schemas.microsoft.com/office/drawing/2014/main" id="{5F559A99-AEC0-B90A-F0AC-D4292F8FC41B}"/>
              </a:ext>
            </a:extLst>
          </p:cNvPr>
          <p:cNvPicPr preferRelativeResize="0">
            <a:picLocks noChangeAspect="1"/>
          </p:cNvPicPr>
          <p:nvPr/>
        </p:nvPicPr>
        <p:blipFill rotWithShape="1">
          <a:blip r:embed="rId2">
            <a:alphaModFix/>
          </a:blip>
          <a:srcRect l="9645" t="18718" r="24786" b="77316"/>
          <a:stretch/>
        </p:blipFill>
        <p:spPr>
          <a:xfrm>
            <a:off x="8508474" y="3181718"/>
            <a:ext cx="2950463" cy="161907"/>
          </a:xfrm>
          <a:prstGeom prst="rect">
            <a:avLst/>
          </a:prstGeom>
          <a:noFill/>
          <a:ln>
            <a:noFill/>
          </a:ln>
        </p:spPr>
      </p:pic>
      <p:pic>
        <p:nvPicPr>
          <p:cNvPr id="22" name="Google Shape;392;p20" descr="Image">
            <a:extLst>
              <a:ext uri="{FF2B5EF4-FFF2-40B4-BE49-F238E27FC236}">
                <a16:creationId xmlns:a16="http://schemas.microsoft.com/office/drawing/2014/main" id="{5EC86071-74DE-2FC1-B0A7-C514BC8BD147}"/>
              </a:ext>
            </a:extLst>
          </p:cNvPr>
          <p:cNvPicPr preferRelativeResize="0">
            <a:picLocks noChangeAspect="1"/>
          </p:cNvPicPr>
          <p:nvPr/>
        </p:nvPicPr>
        <p:blipFill rotWithShape="1">
          <a:blip r:embed="rId3">
            <a:alphaModFix/>
          </a:blip>
          <a:srcRect t="4220" r="3187"/>
          <a:stretch/>
        </p:blipFill>
        <p:spPr>
          <a:xfrm>
            <a:off x="8027122" y="3343625"/>
            <a:ext cx="4061460" cy="3523212"/>
          </a:xfrm>
          <a:prstGeom prst="rect">
            <a:avLst/>
          </a:prstGeom>
          <a:noFill/>
          <a:ln>
            <a:noFill/>
          </a:ln>
        </p:spPr>
      </p:pic>
      <p:sp>
        <p:nvSpPr>
          <p:cNvPr id="19" name="Rectangle 18">
            <a:extLst>
              <a:ext uri="{FF2B5EF4-FFF2-40B4-BE49-F238E27FC236}">
                <a16:creationId xmlns:a16="http://schemas.microsoft.com/office/drawing/2014/main" id="{E9A562FE-2808-C897-D6AA-1F90E005A4A7}"/>
              </a:ext>
            </a:extLst>
          </p:cNvPr>
          <p:cNvSpPr/>
          <p:nvPr/>
        </p:nvSpPr>
        <p:spPr>
          <a:xfrm>
            <a:off x="10717684" y="3326102"/>
            <a:ext cx="1428774" cy="2927553"/>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1053" y="1526084"/>
            <a:ext cx="9866630" cy="1974900"/>
          </a:xfrm>
          <a:prstGeom prst="rect">
            <a:avLst/>
          </a:prstGeom>
        </p:spPr>
        <p:txBody>
          <a:bodyPr vert="horz" wrap="square" lIns="0" tIns="43180" rIns="0" bIns="0" rtlCol="0">
            <a:spAutoFit/>
          </a:bodyPr>
          <a:lstStyle/>
          <a:p>
            <a:pPr marL="240665" marR="22860" lvl="0" indent="-227965" defTabSz="914400" eaLnBrk="1" fontAlgn="auto" latinLnBrk="0" hangingPunct="1">
              <a:lnSpc>
                <a:spcPct val="90000"/>
              </a:lnSpc>
              <a:spcBef>
                <a:spcPts val="340"/>
              </a:spcBef>
              <a:spcAft>
                <a:spcPts val="0"/>
              </a:spcAft>
              <a:buClrTx/>
              <a:buSzTx/>
              <a:buFont typeface="Arial"/>
              <a:buChar char="•"/>
              <a:tabLst>
                <a:tab pos="240665" algn="l"/>
                <a:tab pos="241300" algn="l"/>
              </a:tabLst>
              <a:defRPr/>
            </a:pP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Reads</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that</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have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been</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confidently</a:t>
            </a:r>
            <a:r>
              <a:rPr kumimoji="0" sz="20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mapped</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transcriptome</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0" normalizeH="0" baseline="0" noProof="0" dirty="0">
                <a:ln>
                  <a:noFill/>
                </a:ln>
                <a:solidFill>
                  <a:sysClr val="windowText" lastClr="000000"/>
                </a:solidFill>
                <a:effectLst/>
                <a:uLnTx/>
                <a:uFillTx/>
                <a:latin typeface="Avenir Book" panose="02000503020000020003" pitchFamily="2" charset="0"/>
                <a:cs typeface="Trebuchet MS"/>
              </a:rPr>
              <a:t>are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then</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assigned</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to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cells</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based</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on</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their</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barcode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a:t>
            </a:r>
            <a:r>
              <a:rPr kumimoji="0" sz="2000" b="1"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cell</a:t>
            </a:r>
            <a:r>
              <a:rPr kumimoji="0" sz="2000" b="1" i="0" u="none" strike="noStrike" kern="0" cap="none" spc="-12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1"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barcode</a:t>
            </a:r>
            <a:r>
              <a:rPr kumimoji="0" sz="2000" b="1" i="0" u="none" strike="noStrike" kern="0" cap="none" spc="-12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1"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demultiplexing</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t>
            </a:r>
            <a:r>
              <a:rPr kumimoji="0" sz="20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and</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number</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of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unique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RNA</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molecules</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corresponding</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sz="20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each</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gene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within</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each</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5" normalizeH="0" baseline="0" noProof="0" dirty="0">
                <a:ln>
                  <a:noFill/>
                </a:ln>
                <a:solidFill>
                  <a:sysClr val="windowText" lastClr="000000"/>
                </a:solidFill>
                <a:effectLst/>
                <a:uLnTx/>
                <a:uFillTx/>
                <a:latin typeface="Avenir Book" panose="02000503020000020003" pitchFamily="2" charset="0"/>
                <a:cs typeface="Trebuchet MS"/>
              </a:rPr>
              <a:t>cell</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0" normalizeH="0" baseline="0" noProof="0" dirty="0">
                <a:ln>
                  <a:noFill/>
                </a:ln>
                <a:solidFill>
                  <a:sysClr val="windowText" lastClr="000000"/>
                </a:solidFill>
                <a:effectLst/>
                <a:uLnTx/>
                <a:uFillTx/>
                <a:latin typeface="Avenir Book" panose="02000503020000020003" pitchFamily="2" charset="0"/>
                <a:cs typeface="Trebuchet MS"/>
              </a:rPr>
              <a:t>are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counted</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5" normalizeH="0" baseline="0" noProof="0" dirty="0">
                <a:ln>
                  <a:noFill/>
                </a:ln>
                <a:solidFill>
                  <a:sysClr val="windowText" lastClr="000000"/>
                </a:solidFill>
                <a:effectLst/>
                <a:uLnTx/>
                <a:uFillTx/>
                <a:latin typeface="Avenir Book" panose="02000503020000020003" pitchFamily="2" charset="0"/>
                <a:cs typeface="Trebuchet MS"/>
              </a:rPr>
              <a:t>(</a:t>
            </a:r>
            <a:r>
              <a:rPr kumimoji="0" sz="2000" b="1" i="0" u="none" strike="noStrike" kern="0" cap="none" spc="35" normalizeH="0" baseline="0" noProof="0" dirty="0">
                <a:ln>
                  <a:noFill/>
                </a:ln>
                <a:solidFill>
                  <a:sysClr val="windowText" lastClr="000000"/>
                </a:solidFill>
                <a:effectLst/>
                <a:uLnTx/>
                <a:uFillTx/>
                <a:latin typeface="Avenir Book" panose="02000503020000020003" pitchFamily="2" charset="0"/>
                <a:cs typeface="Trebuchet MS"/>
              </a:rPr>
              <a:t>UMI </a:t>
            </a:r>
            <a:r>
              <a:rPr kumimoji="0" sz="2000" b="1"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deduplication</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0" marR="0" lvl="0" indent="0" defTabSz="914400" eaLnBrk="1" fontAlgn="auto" latinLnBrk="0" hangingPunct="1">
              <a:lnSpc>
                <a:spcPct val="100000"/>
              </a:lnSpc>
              <a:spcBef>
                <a:spcPts val="20"/>
              </a:spcBef>
              <a:spcAft>
                <a:spcPts val="0"/>
              </a:spcAft>
              <a:buClrTx/>
              <a:buSzTx/>
              <a:buFont typeface="Arial"/>
              <a:buChar char="•"/>
              <a:tabLst/>
              <a:defRPr/>
            </a:pPr>
            <a:endParaRPr kumimoji="0" sz="335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240665" marR="0" lvl="0" indent="-227965" defTabSz="914400" eaLnBrk="1" fontAlgn="auto" latinLnBrk="0" hangingPunct="1">
              <a:lnSpc>
                <a:spcPct val="100000"/>
              </a:lnSpc>
              <a:spcBef>
                <a:spcPts val="0"/>
              </a:spcBef>
              <a:spcAft>
                <a:spcPts val="0"/>
              </a:spcAft>
              <a:buClrTx/>
              <a:buSzTx/>
              <a:buFont typeface="Arial"/>
              <a:buChar char="•"/>
              <a:tabLst>
                <a:tab pos="240665" algn="l"/>
                <a:tab pos="241300" algn="l"/>
              </a:tabLst>
              <a:defRPr/>
            </a:pPr>
            <a:r>
              <a:rPr kumimoji="0" sz="2000" b="0" i="0" u="none" strike="noStrike" kern="0" cap="none" spc="-4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result</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is</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gene</a:t>
            </a:r>
            <a:r>
              <a:rPr kumimoji="0" lang="en-US"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1" u="none" strike="noStrike" kern="0" cap="none" spc="-45" normalizeH="0" baseline="0" noProof="0" dirty="0">
                <a:ln>
                  <a:noFill/>
                </a:ln>
                <a:solidFill>
                  <a:sysClr val="windowText" lastClr="000000"/>
                </a:solidFill>
                <a:effectLst/>
                <a:uLnTx/>
                <a:uFillTx/>
                <a:latin typeface="Avenir Book" panose="02000503020000020003" pitchFamily="2" charset="0"/>
                <a:cs typeface="Trebuchet MS"/>
              </a:rPr>
              <a:t>x</a:t>
            </a:r>
            <a:r>
              <a:rPr kumimoji="0" lang="en-US" sz="2000" b="0" i="1" u="none" strike="noStrike" kern="0" cap="none" spc="-4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35" normalizeH="0" baseline="0" noProof="0" dirty="0">
                <a:ln>
                  <a:noFill/>
                </a:ln>
                <a:solidFill>
                  <a:sysClr val="windowText" lastClr="000000"/>
                </a:solidFill>
                <a:effectLst/>
                <a:uLnTx/>
                <a:uFillTx/>
                <a:latin typeface="Avenir Book" panose="02000503020000020003" pitchFamily="2" charset="0"/>
                <a:cs typeface="Trebuchet MS"/>
              </a:rPr>
              <a:t>cell</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matrix</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that</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is</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starting</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point</a:t>
            </a:r>
            <a:r>
              <a:rPr kumimoji="0" sz="20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for</a:t>
            </a:r>
            <a:r>
              <a:rPr kumimoji="0" sz="20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downstream</a:t>
            </a:r>
            <a:r>
              <a:rPr kumimoji="0" sz="20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analysis</a:t>
            </a:r>
            <a:r>
              <a:rPr kumimoji="0" lang="en-US" sz="20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a:t>
            </a:r>
            <a:endParaRPr kumimoji="0" sz="20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p:txBody>
      </p:sp>
      <p:sp>
        <p:nvSpPr>
          <p:cNvPr id="5" name="Todays talk">
            <a:extLst>
              <a:ext uri="{FF2B5EF4-FFF2-40B4-BE49-F238E27FC236}">
                <a16:creationId xmlns:a16="http://schemas.microsoft.com/office/drawing/2014/main" id="{FC3BC657-0433-8A47-AAD6-92306A18AFE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Raw sequencing files to count matrices </a:t>
            </a:r>
          </a:p>
          <a:p>
            <a:r>
              <a:rPr lang="en-US" sz="3200" dirty="0"/>
              <a:t>Step 3: Counting reads</a:t>
            </a:r>
          </a:p>
        </p:txBody>
      </p:sp>
      <p:pic>
        <p:nvPicPr>
          <p:cNvPr id="2" name="Picture 1">
            <a:extLst>
              <a:ext uri="{FF2B5EF4-FFF2-40B4-BE49-F238E27FC236}">
                <a16:creationId xmlns:a16="http://schemas.microsoft.com/office/drawing/2014/main" id="{4C6909A5-BC46-3B05-C2DA-65343DE47CE2}"/>
              </a:ext>
            </a:extLst>
          </p:cNvPr>
          <p:cNvPicPr>
            <a:picLocks noChangeAspect="1"/>
          </p:cNvPicPr>
          <p:nvPr/>
        </p:nvPicPr>
        <p:blipFill>
          <a:blip r:embed="rId2"/>
          <a:stretch>
            <a:fillRect/>
          </a:stretch>
        </p:blipFill>
        <p:spPr>
          <a:xfrm>
            <a:off x="2586656" y="3650607"/>
            <a:ext cx="7018688" cy="3207393"/>
          </a:xfrm>
          <a:prstGeom prst="rect">
            <a:avLst/>
          </a:prstGeom>
        </p:spPr>
      </p:pic>
    </p:spTree>
    <p:extLst>
      <p:ext uri="{BB962C8B-B14F-4D97-AF65-F5344CB8AC3E}">
        <p14:creationId xmlns:p14="http://schemas.microsoft.com/office/powerpoint/2010/main" val="295668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044449" cy="4997710"/>
          </a:xfrm>
        </p:spPr>
        <p:txBody>
          <a:bodyPr anchor="ctr">
            <a:normAutofit/>
          </a:bodyPr>
          <a:lstStyle/>
          <a:p>
            <a:r>
              <a:rPr lang="en-US" sz="2400" b="1" dirty="0">
                <a:latin typeface="Avenir Book" charset="0"/>
                <a:ea typeface="Avenir Book" charset="0"/>
                <a:cs typeface="Avenir Book" charset="0"/>
              </a:rPr>
              <a:t>Summary of Experiments</a:t>
            </a:r>
          </a:p>
          <a:p>
            <a:r>
              <a:rPr lang="en-US" sz="2400" b="1" dirty="0">
                <a:latin typeface="Avenir Book" charset="0"/>
                <a:ea typeface="Avenir Book" charset="0"/>
                <a:cs typeface="Avenir Book" charset="0"/>
              </a:rPr>
              <a:t>Sequencing Considerations</a:t>
            </a:r>
          </a:p>
          <a:p>
            <a:r>
              <a:rPr lang="en-US" sz="2400" b="1" dirty="0">
                <a:latin typeface="Avenir Book" charset="0"/>
                <a:ea typeface="Avenir Book" charset="0"/>
                <a:cs typeface="Avenir Book" charset="0"/>
              </a:rPr>
              <a:t>Going from raw sequencing files to gene count matrices</a:t>
            </a:r>
          </a:p>
          <a:p>
            <a:r>
              <a:rPr lang="en-US" sz="2400" b="1" dirty="0" err="1">
                <a:latin typeface="Avenir Book" charset="0"/>
                <a:ea typeface="Avenir Book" charset="0"/>
                <a:cs typeface="Avenir Book" charset="0"/>
              </a:rPr>
              <a:t>CellRanger</a:t>
            </a:r>
            <a:r>
              <a:rPr lang="en-US" sz="2400" b="1" dirty="0">
                <a:latin typeface="Avenir Book" charset="0"/>
                <a:ea typeface="Avenir Book" charset="0"/>
                <a:cs typeface="Avenir Book" charset="0"/>
              </a:rPr>
              <a:t> outputs</a:t>
            </a:r>
          </a:p>
          <a:p>
            <a:r>
              <a:rPr lang="en-US" sz="2400" b="1" dirty="0">
                <a:latin typeface="Avenir Book" charset="0"/>
                <a:ea typeface="Avenir Book" charset="0"/>
                <a:cs typeface="Avenir Book" charset="0"/>
              </a:rPr>
              <a:t>Working with counts matrices</a:t>
            </a:r>
            <a:endParaRPr lang="en-US" sz="2000" b="1" dirty="0">
              <a:latin typeface="Avenir Book" charset="0"/>
              <a:ea typeface="Avenir Book" charset="0"/>
              <a:cs typeface="Avenir Book" charset="0"/>
            </a:endParaRPr>
          </a:p>
          <a:p>
            <a:endParaRPr lang="en-US" sz="2400" b="1" dirty="0">
              <a:latin typeface="Avenir Book" charset="0"/>
              <a:ea typeface="Avenir Book" charset="0"/>
              <a:cs typeface="Avenir Book" charset="0"/>
            </a:endParaRPr>
          </a:p>
          <a:p>
            <a:endParaRPr lang="en-US" sz="2400" b="1"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solidFill>
                  <a:srgbClr val="011999"/>
                </a:solidFill>
              </a:rPr>
              <a:t>Overview</a:t>
            </a:r>
          </a:p>
        </p:txBody>
      </p:sp>
    </p:spTree>
    <p:extLst>
      <p:ext uri="{BB962C8B-B14F-4D97-AF65-F5344CB8AC3E}">
        <p14:creationId xmlns:p14="http://schemas.microsoft.com/office/powerpoint/2010/main" val="2087021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C3BC657-0433-8A47-AAD6-92306A18AFE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For 10X Genomics, the </a:t>
            </a:r>
            <a:r>
              <a:rPr lang="en-US" sz="3200" dirty="0" err="1"/>
              <a:t>CellRanger</a:t>
            </a:r>
            <a:r>
              <a:rPr lang="en-US" sz="3200" dirty="0"/>
              <a:t> pipeline can be used for all the above steps</a:t>
            </a:r>
          </a:p>
        </p:txBody>
      </p:sp>
      <p:pic>
        <p:nvPicPr>
          <p:cNvPr id="4100" name="Picture 4" descr="cellranger basic">
            <a:extLst>
              <a:ext uri="{FF2B5EF4-FFF2-40B4-BE49-F238E27FC236}">
                <a16:creationId xmlns:a16="http://schemas.microsoft.com/office/drawing/2014/main" id="{3DB4D5FD-3FD8-161F-B6A2-090C4231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78906"/>
            <a:ext cx="12192000" cy="15001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F103CF7-4358-8558-C1E6-0DCFDB7964C7}"/>
              </a:ext>
            </a:extLst>
          </p:cNvPr>
          <p:cNvSpPr/>
          <p:nvPr/>
        </p:nvSpPr>
        <p:spPr>
          <a:xfrm>
            <a:off x="7427934" y="2603750"/>
            <a:ext cx="3707704" cy="1693470"/>
          </a:xfrm>
          <a:prstGeom prst="rect">
            <a:avLst/>
          </a:prstGeom>
          <a:noFill/>
          <a:ln w="38100">
            <a:solidFill>
              <a:srgbClr val="011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3">
            <a:extLst>
              <a:ext uri="{FF2B5EF4-FFF2-40B4-BE49-F238E27FC236}">
                <a16:creationId xmlns:a16="http://schemas.microsoft.com/office/drawing/2014/main" id="{DF50BAA4-37FC-E003-62A9-C8B33F25CA5C}"/>
              </a:ext>
            </a:extLst>
          </p:cNvPr>
          <p:cNvSpPr txBox="1"/>
          <p:nvPr/>
        </p:nvSpPr>
        <p:spPr>
          <a:xfrm>
            <a:off x="9446260" y="6568177"/>
            <a:ext cx="2688588"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Source:</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10X</a:t>
            </a:r>
            <a:r>
              <a:rPr kumimoji="0" sz="1800" b="0" i="1" u="none" strike="noStrike" kern="0" cap="none" spc="-5"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Genomics</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spTree>
    <p:extLst>
      <p:ext uri="{BB962C8B-B14F-4D97-AF65-F5344CB8AC3E}">
        <p14:creationId xmlns:p14="http://schemas.microsoft.com/office/powerpoint/2010/main" val="182840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C3BC657-0433-8A47-AAD6-92306A18AFE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For 10X Genomics, the </a:t>
            </a:r>
            <a:r>
              <a:rPr lang="en-US" sz="3200" dirty="0" err="1"/>
              <a:t>CellRanger</a:t>
            </a:r>
            <a:r>
              <a:rPr lang="en-US" sz="3200" dirty="0"/>
              <a:t> pipeline can be used for all the above steps</a:t>
            </a:r>
          </a:p>
        </p:txBody>
      </p:sp>
      <p:sp>
        <p:nvSpPr>
          <p:cNvPr id="3" name="TextBox 2">
            <a:extLst>
              <a:ext uri="{FF2B5EF4-FFF2-40B4-BE49-F238E27FC236}">
                <a16:creationId xmlns:a16="http://schemas.microsoft.com/office/drawing/2014/main" id="{45D465E4-B54D-84F5-499F-1F5F96F73254}"/>
              </a:ext>
            </a:extLst>
          </p:cNvPr>
          <p:cNvSpPr txBox="1"/>
          <p:nvPr/>
        </p:nvSpPr>
        <p:spPr>
          <a:xfrm>
            <a:off x="0" y="989556"/>
            <a:ext cx="2467342" cy="400110"/>
          </a:xfrm>
          <a:prstGeom prst="rect">
            <a:avLst/>
          </a:prstGeom>
          <a:noFill/>
        </p:spPr>
        <p:txBody>
          <a:bodyPr wrap="none" rtlCol="0">
            <a:spAutoFit/>
          </a:bodyPr>
          <a:lstStyle/>
          <a:p>
            <a:r>
              <a:rPr lang="en-US" sz="2000" b="1" dirty="0" err="1">
                <a:latin typeface="Avenir Book" panose="02000503020000020003" pitchFamily="2" charset="0"/>
              </a:rPr>
              <a:t>Cellranger</a:t>
            </a:r>
            <a:r>
              <a:rPr lang="en-US" sz="2000" b="1" dirty="0">
                <a:latin typeface="Avenir Book" panose="02000503020000020003" pitchFamily="2" charset="0"/>
              </a:rPr>
              <a:t> Outputs</a:t>
            </a:r>
          </a:p>
        </p:txBody>
      </p:sp>
      <p:sp>
        <p:nvSpPr>
          <p:cNvPr id="4" name="TextBox 3">
            <a:extLst>
              <a:ext uri="{FF2B5EF4-FFF2-40B4-BE49-F238E27FC236}">
                <a16:creationId xmlns:a16="http://schemas.microsoft.com/office/drawing/2014/main" id="{C370FB91-2B54-2A1D-9116-8F0EBCC6D5BB}"/>
              </a:ext>
            </a:extLst>
          </p:cNvPr>
          <p:cNvSpPr txBox="1"/>
          <p:nvPr/>
        </p:nvSpPr>
        <p:spPr>
          <a:xfrm>
            <a:off x="1382035" y="1389666"/>
            <a:ext cx="1482137" cy="369332"/>
          </a:xfrm>
          <a:prstGeom prst="rect">
            <a:avLst/>
          </a:prstGeom>
          <a:noFill/>
        </p:spPr>
        <p:txBody>
          <a:bodyPr wrap="none" rtlCol="0">
            <a:spAutoFit/>
          </a:bodyPr>
          <a:lstStyle/>
          <a:p>
            <a:r>
              <a:rPr lang="en-US" u="sng" dirty="0" err="1">
                <a:latin typeface="Avenir Book" panose="02000503020000020003" pitchFamily="2" charset="0"/>
              </a:rPr>
              <a:t>barcodes.tsv</a:t>
            </a:r>
            <a:endParaRPr lang="en-US" u="sng" dirty="0">
              <a:latin typeface="Avenir Book" panose="02000503020000020003" pitchFamily="2" charset="0"/>
            </a:endParaRPr>
          </a:p>
        </p:txBody>
      </p:sp>
      <p:sp>
        <p:nvSpPr>
          <p:cNvPr id="6" name="TextBox 5">
            <a:extLst>
              <a:ext uri="{FF2B5EF4-FFF2-40B4-BE49-F238E27FC236}">
                <a16:creationId xmlns:a16="http://schemas.microsoft.com/office/drawing/2014/main" id="{922BF56D-51A5-302B-598F-C59444C94C20}"/>
              </a:ext>
            </a:extLst>
          </p:cNvPr>
          <p:cNvSpPr txBox="1"/>
          <p:nvPr/>
        </p:nvSpPr>
        <p:spPr>
          <a:xfrm>
            <a:off x="5418250" y="1389666"/>
            <a:ext cx="1355499" cy="369332"/>
          </a:xfrm>
          <a:prstGeom prst="rect">
            <a:avLst/>
          </a:prstGeom>
          <a:noFill/>
        </p:spPr>
        <p:txBody>
          <a:bodyPr wrap="none" rtlCol="0">
            <a:spAutoFit/>
          </a:bodyPr>
          <a:lstStyle/>
          <a:p>
            <a:r>
              <a:rPr lang="en-US" u="sng" dirty="0" err="1">
                <a:latin typeface="Avenir Book" panose="02000503020000020003" pitchFamily="2" charset="0"/>
              </a:rPr>
              <a:t>features.tsv</a:t>
            </a:r>
            <a:endParaRPr lang="en-US" u="sng" dirty="0">
              <a:latin typeface="Avenir Book" panose="02000503020000020003" pitchFamily="2" charset="0"/>
            </a:endParaRPr>
          </a:p>
        </p:txBody>
      </p:sp>
      <p:sp>
        <p:nvSpPr>
          <p:cNvPr id="8" name="TextBox 7">
            <a:extLst>
              <a:ext uri="{FF2B5EF4-FFF2-40B4-BE49-F238E27FC236}">
                <a16:creationId xmlns:a16="http://schemas.microsoft.com/office/drawing/2014/main" id="{E82826DA-DBF9-4023-CD84-55C9C8CE751C}"/>
              </a:ext>
            </a:extLst>
          </p:cNvPr>
          <p:cNvSpPr txBox="1"/>
          <p:nvPr/>
        </p:nvSpPr>
        <p:spPr>
          <a:xfrm>
            <a:off x="9327827" y="1407958"/>
            <a:ext cx="1279517" cy="369332"/>
          </a:xfrm>
          <a:prstGeom prst="rect">
            <a:avLst/>
          </a:prstGeom>
          <a:noFill/>
        </p:spPr>
        <p:txBody>
          <a:bodyPr wrap="none" rtlCol="0">
            <a:spAutoFit/>
          </a:bodyPr>
          <a:lstStyle/>
          <a:p>
            <a:r>
              <a:rPr lang="en-US" u="sng" dirty="0" err="1">
                <a:latin typeface="Avenir Book" panose="02000503020000020003" pitchFamily="2" charset="0"/>
              </a:rPr>
              <a:t>matrix.mtx</a:t>
            </a:r>
            <a:endParaRPr lang="en-US" u="sng" dirty="0">
              <a:latin typeface="Avenir Book" panose="02000503020000020003" pitchFamily="2" charset="0"/>
            </a:endParaRPr>
          </a:p>
        </p:txBody>
      </p:sp>
      <p:pic>
        <p:nvPicPr>
          <p:cNvPr id="5122" name="Picture 2">
            <a:extLst>
              <a:ext uri="{FF2B5EF4-FFF2-40B4-BE49-F238E27FC236}">
                <a16:creationId xmlns:a16="http://schemas.microsoft.com/office/drawing/2014/main" id="{BC33F9FB-9649-679E-1CE0-81D5037A6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531" y="3102714"/>
            <a:ext cx="1651000" cy="3378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hlinkClick r:id="rId3"/>
            <a:extLst>
              <a:ext uri="{FF2B5EF4-FFF2-40B4-BE49-F238E27FC236}">
                <a16:creationId xmlns:a16="http://schemas.microsoft.com/office/drawing/2014/main" id="{1D9F89DF-2065-0E07-9741-674B44B05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5999" y="3102714"/>
            <a:ext cx="2540000" cy="32258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29E1DB6-2955-A69E-BA1B-BDB1FB2701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617"/>
          <a:stretch/>
        </p:blipFill>
        <p:spPr bwMode="auto">
          <a:xfrm>
            <a:off x="8047972" y="3185264"/>
            <a:ext cx="3839228" cy="3213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C548F-2638-FE5E-BB45-0399963D116C}"/>
              </a:ext>
            </a:extLst>
          </p:cNvPr>
          <p:cNvSpPr txBox="1"/>
          <p:nvPr/>
        </p:nvSpPr>
        <p:spPr>
          <a:xfrm>
            <a:off x="319743" y="1777290"/>
            <a:ext cx="3606719" cy="954107"/>
          </a:xfrm>
          <a:prstGeom prst="rect">
            <a:avLst/>
          </a:prstGeom>
          <a:noFill/>
        </p:spPr>
        <p:txBody>
          <a:bodyPr wrap="square" rtlCol="0">
            <a:spAutoFit/>
          </a:bodyPr>
          <a:lstStyle/>
          <a:p>
            <a:r>
              <a:rPr lang="en-US" sz="1400" dirty="0">
                <a:latin typeface="Avenir Book" panose="02000503020000020003" pitchFamily="2" charset="0"/>
              </a:rPr>
              <a:t>Contains all cellular barcodes present. Barcodes are listed in the order of data presented in the matrix file (i.e. these are the column names)</a:t>
            </a:r>
          </a:p>
        </p:txBody>
      </p:sp>
      <p:sp>
        <p:nvSpPr>
          <p:cNvPr id="10" name="TextBox 9">
            <a:extLst>
              <a:ext uri="{FF2B5EF4-FFF2-40B4-BE49-F238E27FC236}">
                <a16:creationId xmlns:a16="http://schemas.microsoft.com/office/drawing/2014/main" id="{6EF9AD86-76C6-BF6A-9627-CEF1105B1A5D}"/>
              </a:ext>
            </a:extLst>
          </p:cNvPr>
          <p:cNvSpPr txBox="1"/>
          <p:nvPr/>
        </p:nvSpPr>
        <p:spPr>
          <a:xfrm>
            <a:off x="4112303" y="1777290"/>
            <a:ext cx="3967391" cy="1384995"/>
          </a:xfrm>
          <a:prstGeom prst="rect">
            <a:avLst/>
          </a:prstGeom>
          <a:noFill/>
        </p:spPr>
        <p:txBody>
          <a:bodyPr wrap="square" rtlCol="0">
            <a:spAutoFit/>
          </a:bodyPr>
          <a:lstStyle/>
          <a:p>
            <a:r>
              <a:rPr lang="en-US" sz="1400" dirty="0">
                <a:latin typeface="Avenir Book" panose="02000503020000020003" pitchFamily="2" charset="0"/>
              </a:rPr>
              <a:t>Contains the identifiers of the mapped genes. The gene identifier can vary depending on the reference used (</a:t>
            </a:r>
            <a:r>
              <a:rPr lang="en-US" sz="1400" dirty="0" err="1">
                <a:latin typeface="Avenir Book" panose="02000503020000020003" pitchFamily="2" charset="0"/>
              </a:rPr>
              <a:t>Ensembl</a:t>
            </a:r>
            <a:r>
              <a:rPr lang="en-US" sz="1400" dirty="0">
                <a:latin typeface="Avenir Book" panose="02000503020000020003" pitchFamily="2" charset="0"/>
              </a:rPr>
              <a:t>, NCBI). The order of the genes correspond to the order of rows in the matrix (i.e. these are the row names)</a:t>
            </a:r>
          </a:p>
        </p:txBody>
      </p:sp>
      <p:sp>
        <p:nvSpPr>
          <p:cNvPr id="11" name="TextBox 10">
            <a:extLst>
              <a:ext uri="{FF2B5EF4-FFF2-40B4-BE49-F238E27FC236}">
                <a16:creationId xmlns:a16="http://schemas.microsoft.com/office/drawing/2014/main" id="{094F7BD8-76C6-947C-2FC0-EC0CD04D4F7C}"/>
              </a:ext>
            </a:extLst>
          </p:cNvPr>
          <p:cNvSpPr txBox="1"/>
          <p:nvPr/>
        </p:nvSpPr>
        <p:spPr>
          <a:xfrm>
            <a:off x="8164225" y="1777290"/>
            <a:ext cx="3606719" cy="1169551"/>
          </a:xfrm>
          <a:prstGeom prst="rect">
            <a:avLst/>
          </a:prstGeom>
          <a:noFill/>
        </p:spPr>
        <p:txBody>
          <a:bodyPr wrap="square" rtlCol="0">
            <a:spAutoFit/>
          </a:bodyPr>
          <a:lstStyle/>
          <a:p>
            <a:r>
              <a:rPr lang="en-US" sz="1400" dirty="0">
                <a:latin typeface="Avenir Book" panose="02000503020000020003" pitchFamily="2" charset="0"/>
              </a:rPr>
              <a:t>Text file which contains a matrix of count values. Rows are associated with gene IDs and columns correspond to cellular barcodes. Note that there are may zeros in the matrix</a:t>
            </a:r>
          </a:p>
        </p:txBody>
      </p:sp>
      <p:sp>
        <p:nvSpPr>
          <p:cNvPr id="13" name="object 3">
            <a:extLst>
              <a:ext uri="{FF2B5EF4-FFF2-40B4-BE49-F238E27FC236}">
                <a16:creationId xmlns:a16="http://schemas.microsoft.com/office/drawing/2014/main" id="{C9170348-A12A-006A-C217-906B83CDA89B}"/>
              </a:ext>
            </a:extLst>
          </p:cNvPr>
          <p:cNvSpPr txBox="1"/>
          <p:nvPr/>
        </p:nvSpPr>
        <p:spPr>
          <a:xfrm>
            <a:off x="9446260" y="6568177"/>
            <a:ext cx="2688588"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Source:</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10X</a:t>
            </a:r>
            <a:r>
              <a:rPr kumimoji="0" sz="1800" b="0" i="1" u="none" strike="noStrike" kern="0" cap="none" spc="-5"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Genomics</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spTree>
    <p:extLst>
      <p:ext uri="{BB962C8B-B14F-4D97-AF65-F5344CB8AC3E}">
        <p14:creationId xmlns:p14="http://schemas.microsoft.com/office/powerpoint/2010/main" val="138814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C3BC657-0433-8A47-AAD6-92306A18AFE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Additionally, </a:t>
            </a:r>
            <a:r>
              <a:rPr lang="en-US" sz="3200" dirty="0" err="1"/>
              <a:t>CellRanger</a:t>
            </a:r>
            <a:r>
              <a:rPr lang="en-US" sz="3200" dirty="0"/>
              <a:t> provides a web summary of single cell expression assays</a:t>
            </a:r>
          </a:p>
        </p:txBody>
      </p:sp>
      <p:pic>
        <p:nvPicPr>
          <p:cNvPr id="7" name="Picture 6" descr="A screenshot of a cell analysis&#10;&#10;Description automatically generated">
            <a:extLst>
              <a:ext uri="{FF2B5EF4-FFF2-40B4-BE49-F238E27FC236}">
                <a16:creationId xmlns:a16="http://schemas.microsoft.com/office/drawing/2014/main" id="{774E38C9-811C-EDB6-C357-6227F9501832}"/>
              </a:ext>
            </a:extLst>
          </p:cNvPr>
          <p:cNvPicPr>
            <a:picLocks noChangeAspect="1"/>
          </p:cNvPicPr>
          <p:nvPr/>
        </p:nvPicPr>
        <p:blipFill>
          <a:blip r:embed="rId3"/>
          <a:stretch>
            <a:fillRect/>
          </a:stretch>
        </p:blipFill>
        <p:spPr>
          <a:xfrm>
            <a:off x="2341430" y="1098549"/>
            <a:ext cx="7772400" cy="5253235"/>
          </a:xfrm>
          <a:prstGeom prst="rect">
            <a:avLst/>
          </a:prstGeom>
        </p:spPr>
      </p:pic>
      <p:sp>
        <p:nvSpPr>
          <p:cNvPr id="12" name="TextBox 11">
            <a:extLst>
              <a:ext uri="{FF2B5EF4-FFF2-40B4-BE49-F238E27FC236}">
                <a16:creationId xmlns:a16="http://schemas.microsoft.com/office/drawing/2014/main" id="{A61FE2C3-60FB-2BFB-DD9C-F5277170B805}"/>
              </a:ext>
            </a:extLst>
          </p:cNvPr>
          <p:cNvSpPr txBox="1"/>
          <p:nvPr/>
        </p:nvSpPr>
        <p:spPr>
          <a:xfrm>
            <a:off x="2209799" y="6310629"/>
            <a:ext cx="8035661" cy="307777"/>
          </a:xfrm>
          <a:prstGeom prst="rect">
            <a:avLst/>
          </a:prstGeom>
          <a:noFill/>
        </p:spPr>
        <p:txBody>
          <a:bodyPr wrap="none" rtlCol="0">
            <a:spAutoFit/>
          </a:bodyPr>
          <a:lstStyle/>
          <a:p>
            <a:pPr algn="ctr"/>
            <a:r>
              <a:rPr lang="en-US" sz="1400" dirty="0">
                <a:latin typeface="Avenir Book" panose="02000503020000020003" pitchFamily="2" charset="0"/>
              </a:rPr>
              <a:t>A representative web summary file from PBMCs sample targeting 5,000 cells from a healthy donor.</a:t>
            </a:r>
          </a:p>
        </p:txBody>
      </p:sp>
      <p:sp>
        <p:nvSpPr>
          <p:cNvPr id="13" name="Rectangle 12">
            <a:extLst>
              <a:ext uri="{FF2B5EF4-FFF2-40B4-BE49-F238E27FC236}">
                <a16:creationId xmlns:a16="http://schemas.microsoft.com/office/drawing/2014/main" id="{F7C792B3-7FC3-491D-45D4-40EDC1F02480}"/>
              </a:ext>
            </a:extLst>
          </p:cNvPr>
          <p:cNvSpPr/>
          <p:nvPr/>
        </p:nvSpPr>
        <p:spPr>
          <a:xfrm>
            <a:off x="2519925" y="1735530"/>
            <a:ext cx="3707704" cy="1693470"/>
          </a:xfrm>
          <a:prstGeom prst="rect">
            <a:avLst/>
          </a:prstGeom>
          <a:noFill/>
          <a:ln w="38100">
            <a:solidFill>
              <a:srgbClr val="011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84ECCBB-505F-2D06-F10D-D1FA5D932B34}"/>
              </a:ext>
            </a:extLst>
          </p:cNvPr>
          <p:cNvSpPr txBox="1"/>
          <p:nvPr/>
        </p:nvSpPr>
        <p:spPr>
          <a:xfrm>
            <a:off x="-68310" y="1843601"/>
            <a:ext cx="2478051" cy="738664"/>
          </a:xfrm>
          <a:prstGeom prst="rect">
            <a:avLst/>
          </a:prstGeom>
          <a:noFill/>
        </p:spPr>
        <p:txBody>
          <a:bodyPr wrap="none" rtlCol="0">
            <a:spAutoFit/>
          </a:bodyPr>
          <a:lstStyle/>
          <a:p>
            <a:pPr algn="ctr"/>
            <a:r>
              <a:rPr lang="en-US" sz="1400" dirty="0">
                <a:latin typeface="Avenir Book" panose="02000503020000020003" pitchFamily="2" charset="0"/>
              </a:rPr>
              <a:t>Key metrics.</a:t>
            </a:r>
          </a:p>
          <a:p>
            <a:pPr algn="ctr"/>
            <a:r>
              <a:rPr lang="en-US" sz="1400" dirty="0">
                <a:latin typeface="Avenir Book" panose="02000503020000020003" pitchFamily="2" charset="0"/>
              </a:rPr>
              <a:t>Green = expected range</a:t>
            </a:r>
          </a:p>
          <a:p>
            <a:pPr algn="ctr"/>
            <a:r>
              <a:rPr lang="en-US" sz="1400" dirty="0">
                <a:latin typeface="Avenir Book" panose="02000503020000020003" pitchFamily="2" charset="0"/>
              </a:rPr>
              <a:t>Yellow/red = errors/warnings</a:t>
            </a:r>
          </a:p>
        </p:txBody>
      </p:sp>
      <p:cxnSp>
        <p:nvCxnSpPr>
          <p:cNvPr id="16" name="Straight Arrow Connector 15">
            <a:extLst>
              <a:ext uri="{FF2B5EF4-FFF2-40B4-BE49-F238E27FC236}">
                <a16:creationId xmlns:a16="http://schemas.microsoft.com/office/drawing/2014/main" id="{1DF8B739-901C-EDAF-8B31-C234060BDC3B}"/>
              </a:ext>
            </a:extLst>
          </p:cNvPr>
          <p:cNvCxnSpPr/>
          <p:nvPr/>
        </p:nvCxnSpPr>
        <p:spPr>
          <a:xfrm>
            <a:off x="1170715" y="2680570"/>
            <a:ext cx="10390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bject 3">
            <a:extLst>
              <a:ext uri="{FF2B5EF4-FFF2-40B4-BE49-F238E27FC236}">
                <a16:creationId xmlns:a16="http://schemas.microsoft.com/office/drawing/2014/main" id="{8372BA47-3604-3BC7-68BE-FFFF5D53EB8F}"/>
              </a:ext>
            </a:extLst>
          </p:cNvPr>
          <p:cNvSpPr txBox="1"/>
          <p:nvPr/>
        </p:nvSpPr>
        <p:spPr>
          <a:xfrm>
            <a:off x="9446260" y="6568177"/>
            <a:ext cx="2688588"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Source:</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10X</a:t>
            </a:r>
            <a:r>
              <a:rPr kumimoji="0" sz="1800" b="0" i="1" u="none" strike="noStrike" kern="0" cap="none" spc="-5"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Genomics</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spTree>
    <p:extLst>
      <p:ext uri="{BB962C8B-B14F-4D97-AF65-F5344CB8AC3E}">
        <p14:creationId xmlns:p14="http://schemas.microsoft.com/office/powerpoint/2010/main" val="76836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C3BC657-0433-8A47-AAD6-92306A18AFE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Additionally, </a:t>
            </a:r>
            <a:r>
              <a:rPr lang="en-US" sz="3200" dirty="0" err="1"/>
              <a:t>CellRanger</a:t>
            </a:r>
            <a:r>
              <a:rPr lang="en-US" sz="3200" dirty="0"/>
              <a:t> provides a web summary of single cell expression assays</a:t>
            </a:r>
          </a:p>
        </p:txBody>
      </p:sp>
      <p:pic>
        <p:nvPicPr>
          <p:cNvPr id="7" name="Picture 6" descr="A screenshot of a cell analysis&#10;&#10;Description automatically generated">
            <a:extLst>
              <a:ext uri="{FF2B5EF4-FFF2-40B4-BE49-F238E27FC236}">
                <a16:creationId xmlns:a16="http://schemas.microsoft.com/office/drawing/2014/main" id="{774E38C9-811C-EDB6-C357-6227F9501832}"/>
              </a:ext>
            </a:extLst>
          </p:cNvPr>
          <p:cNvPicPr>
            <a:picLocks noChangeAspect="1"/>
          </p:cNvPicPr>
          <p:nvPr/>
        </p:nvPicPr>
        <p:blipFill>
          <a:blip r:embed="rId3"/>
          <a:stretch>
            <a:fillRect/>
          </a:stretch>
        </p:blipFill>
        <p:spPr>
          <a:xfrm>
            <a:off x="2341430" y="1098549"/>
            <a:ext cx="7772400" cy="5253235"/>
          </a:xfrm>
          <a:prstGeom prst="rect">
            <a:avLst/>
          </a:prstGeom>
        </p:spPr>
      </p:pic>
      <p:sp>
        <p:nvSpPr>
          <p:cNvPr id="12" name="TextBox 11">
            <a:extLst>
              <a:ext uri="{FF2B5EF4-FFF2-40B4-BE49-F238E27FC236}">
                <a16:creationId xmlns:a16="http://schemas.microsoft.com/office/drawing/2014/main" id="{A61FE2C3-60FB-2BFB-DD9C-F5277170B805}"/>
              </a:ext>
            </a:extLst>
          </p:cNvPr>
          <p:cNvSpPr txBox="1"/>
          <p:nvPr/>
        </p:nvSpPr>
        <p:spPr>
          <a:xfrm>
            <a:off x="2209799" y="6310629"/>
            <a:ext cx="8035661" cy="307777"/>
          </a:xfrm>
          <a:prstGeom prst="rect">
            <a:avLst/>
          </a:prstGeom>
          <a:noFill/>
        </p:spPr>
        <p:txBody>
          <a:bodyPr wrap="none" rtlCol="0">
            <a:spAutoFit/>
          </a:bodyPr>
          <a:lstStyle/>
          <a:p>
            <a:pPr algn="ctr"/>
            <a:r>
              <a:rPr lang="en-US" sz="1400" dirty="0">
                <a:latin typeface="Avenir Book" panose="02000503020000020003" pitchFamily="2" charset="0"/>
              </a:rPr>
              <a:t>A representative web summary file from PBMCs sample targeting 5,000 cells from a healthy donor.</a:t>
            </a:r>
          </a:p>
        </p:txBody>
      </p:sp>
      <p:sp>
        <p:nvSpPr>
          <p:cNvPr id="13" name="Rectangle 12">
            <a:extLst>
              <a:ext uri="{FF2B5EF4-FFF2-40B4-BE49-F238E27FC236}">
                <a16:creationId xmlns:a16="http://schemas.microsoft.com/office/drawing/2014/main" id="{F7C792B3-7FC3-491D-45D4-40EDC1F02480}"/>
              </a:ext>
            </a:extLst>
          </p:cNvPr>
          <p:cNvSpPr/>
          <p:nvPr/>
        </p:nvSpPr>
        <p:spPr>
          <a:xfrm>
            <a:off x="6227629" y="1729941"/>
            <a:ext cx="3622941" cy="2591537"/>
          </a:xfrm>
          <a:prstGeom prst="rect">
            <a:avLst/>
          </a:prstGeom>
          <a:noFill/>
          <a:ln w="38100">
            <a:solidFill>
              <a:srgbClr val="011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46AA12E-1FA8-531D-E1D3-3E28ACD020BD}"/>
              </a:ext>
            </a:extLst>
          </p:cNvPr>
          <p:cNvSpPr txBox="1"/>
          <p:nvPr/>
        </p:nvSpPr>
        <p:spPr>
          <a:xfrm>
            <a:off x="10113830" y="2442866"/>
            <a:ext cx="1898215" cy="2677656"/>
          </a:xfrm>
          <a:prstGeom prst="rect">
            <a:avLst/>
          </a:prstGeom>
          <a:noFill/>
        </p:spPr>
        <p:txBody>
          <a:bodyPr wrap="square">
            <a:spAutoFit/>
          </a:bodyPr>
          <a:lstStyle/>
          <a:p>
            <a:r>
              <a:rPr lang="en-US" sz="1400" dirty="0">
                <a:latin typeface="Avenir Book" panose="02000503020000020003" pitchFamily="2" charset="0"/>
              </a:rPr>
              <a:t>Detected barcodes plotted in decreasing order of the number of associated UMIs. GEMs containing cells are expected to have a greater number of transcripts (and thus UMIs) associated with them than non-cell containing GEMs.</a:t>
            </a:r>
          </a:p>
        </p:txBody>
      </p:sp>
      <p:cxnSp>
        <p:nvCxnSpPr>
          <p:cNvPr id="3" name="Straight Arrow Connector 2">
            <a:extLst>
              <a:ext uri="{FF2B5EF4-FFF2-40B4-BE49-F238E27FC236}">
                <a16:creationId xmlns:a16="http://schemas.microsoft.com/office/drawing/2014/main" id="{1A626129-3AD4-9F18-B0AA-72FEFCA19E60}"/>
              </a:ext>
            </a:extLst>
          </p:cNvPr>
          <p:cNvCxnSpPr>
            <a:cxnSpLocks/>
          </p:cNvCxnSpPr>
          <p:nvPr/>
        </p:nvCxnSpPr>
        <p:spPr>
          <a:xfrm flipH="1">
            <a:off x="9938934" y="2329841"/>
            <a:ext cx="10390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object 3">
            <a:extLst>
              <a:ext uri="{FF2B5EF4-FFF2-40B4-BE49-F238E27FC236}">
                <a16:creationId xmlns:a16="http://schemas.microsoft.com/office/drawing/2014/main" id="{44602CA4-60C5-E6DA-3A5D-AD0BAB9CB110}"/>
              </a:ext>
            </a:extLst>
          </p:cNvPr>
          <p:cNvSpPr txBox="1"/>
          <p:nvPr/>
        </p:nvSpPr>
        <p:spPr>
          <a:xfrm>
            <a:off x="9446260" y="6568177"/>
            <a:ext cx="2688588"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Source:</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10X</a:t>
            </a:r>
            <a:r>
              <a:rPr kumimoji="0" sz="1800" b="0" i="1" u="none" strike="noStrike" kern="0" cap="none" spc="-5"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Genomics</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spTree>
    <p:extLst>
      <p:ext uri="{BB962C8B-B14F-4D97-AF65-F5344CB8AC3E}">
        <p14:creationId xmlns:p14="http://schemas.microsoft.com/office/powerpoint/2010/main" val="470647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45C6C3CB-554B-EA4A-02BA-F58EC84C0144}"/>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Additionally, </a:t>
            </a:r>
            <a:r>
              <a:rPr lang="en-US" sz="3200" dirty="0" err="1"/>
              <a:t>CellRanger</a:t>
            </a:r>
            <a:r>
              <a:rPr lang="en-US" sz="3200" dirty="0"/>
              <a:t> provides a web summary of single cell expression assays</a:t>
            </a:r>
          </a:p>
        </p:txBody>
      </p:sp>
      <p:sp>
        <p:nvSpPr>
          <p:cNvPr id="9" name="object 3">
            <a:extLst>
              <a:ext uri="{FF2B5EF4-FFF2-40B4-BE49-F238E27FC236}">
                <a16:creationId xmlns:a16="http://schemas.microsoft.com/office/drawing/2014/main" id="{78D5BD9B-D520-14D9-C0B7-85B035AF85F0}"/>
              </a:ext>
            </a:extLst>
          </p:cNvPr>
          <p:cNvSpPr txBox="1"/>
          <p:nvPr/>
        </p:nvSpPr>
        <p:spPr>
          <a:xfrm>
            <a:off x="9446260" y="6568177"/>
            <a:ext cx="2688588"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Source:</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10X</a:t>
            </a:r>
            <a:r>
              <a:rPr kumimoji="0" sz="1800" b="0" i="1" u="none" strike="noStrike" kern="0" cap="none" spc="-5"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Genomics</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pic>
        <p:nvPicPr>
          <p:cNvPr id="3" name="Picture 2" descr="A screenshot of a graph&#10;&#10;Description automatically generated">
            <a:extLst>
              <a:ext uri="{FF2B5EF4-FFF2-40B4-BE49-F238E27FC236}">
                <a16:creationId xmlns:a16="http://schemas.microsoft.com/office/drawing/2014/main" id="{A2547579-D462-22D6-BD68-13085557A613}"/>
              </a:ext>
            </a:extLst>
          </p:cNvPr>
          <p:cNvPicPr>
            <a:picLocks noChangeAspect="1"/>
          </p:cNvPicPr>
          <p:nvPr/>
        </p:nvPicPr>
        <p:blipFill rotWithShape="1">
          <a:blip r:embed="rId2"/>
          <a:srcRect l="6824" t="34703" r="5011" b="10868"/>
          <a:stretch/>
        </p:blipFill>
        <p:spPr>
          <a:xfrm>
            <a:off x="2735893" y="1344123"/>
            <a:ext cx="6720214" cy="5368965"/>
          </a:xfrm>
          <a:prstGeom prst="rect">
            <a:avLst/>
          </a:prstGeom>
        </p:spPr>
      </p:pic>
      <p:sp>
        <p:nvSpPr>
          <p:cNvPr id="5" name="TextBox 4">
            <a:extLst>
              <a:ext uri="{FF2B5EF4-FFF2-40B4-BE49-F238E27FC236}">
                <a16:creationId xmlns:a16="http://schemas.microsoft.com/office/drawing/2014/main" id="{5BFFB04F-7053-2A20-3DF4-00017A033EC5}"/>
              </a:ext>
            </a:extLst>
          </p:cNvPr>
          <p:cNvSpPr txBox="1"/>
          <p:nvPr/>
        </p:nvSpPr>
        <p:spPr>
          <a:xfrm>
            <a:off x="4921447" y="3843939"/>
            <a:ext cx="2349105" cy="369332"/>
          </a:xfrm>
          <a:prstGeom prst="rect">
            <a:avLst/>
          </a:prstGeom>
          <a:noFill/>
        </p:spPr>
        <p:txBody>
          <a:bodyPr wrap="none" rtlCol="0">
            <a:spAutoFit/>
          </a:bodyPr>
          <a:lstStyle/>
          <a:p>
            <a:pPr algn="ctr"/>
            <a:r>
              <a:rPr lang="en-US" b="1" dirty="0"/>
              <a:t>Compromised Samples</a:t>
            </a:r>
          </a:p>
        </p:txBody>
      </p:sp>
      <p:sp>
        <p:nvSpPr>
          <p:cNvPr id="8" name="TextBox 7">
            <a:extLst>
              <a:ext uri="{FF2B5EF4-FFF2-40B4-BE49-F238E27FC236}">
                <a16:creationId xmlns:a16="http://schemas.microsoft.com/office/drawing/2014/main" id="{FF098700-D2C1-6B0F-7C8B-6DD2CAF544B2}"/>
              </a:ext>
            </a:extLst>
          </p:cNvPr>
          <p:cNvSpPr txBox="1"/>
          <p:nvPr/>
        </p:nvSpPr>
        <p:spPr>
          <a:xfrm>
            <a:off x="6702996" y="1098549"/>
            <a:ext cx="2372637" cy="369332"/>
          </a:xfrm>
          <a:prstGeom prst="rect">
            <a:avLst/>
          </a:prstGeom>
          <a:noFill/>
        </p:spPr>
        <p:txBody>
          <a:bodyPr wrap="none" rtlCol="0">
            <a:spAutoFit/>
          </a:bodyPr>
          <a:lstStyle/>
          <a:p>
            <a:pPr algn="ctr"/>
            <a:r>
              <a:rPr lang="en-US" b="1" dirty="0"/>
              <a:t>Heterogenous Samples</a:t>
            </a:r>
          </a:p>
        </p:txBody>
      </p:sp>
      <p:sp>
        <p:nvSpPr>
          <p:cNvPr id="10" name="TextBox 9">
            <a:extLst>
              <a:ext uri="{FF2B5EF4-FFF2-40B4-BE49-F238E27FC236}">
                <a16:creationId xmlns:a16="http://schemas.microsoft.com/office/drawing/2014/main" id="{8434502D-8537-AE47-BF83-B7B3095C8200}"/>
              </a:ext>
            </a:extLst>
          </p:cNvPr>
          <p:cNvSpPr txBox="1"/>
          <p:nvPr/>
        </p:nvSpPr>
        <p:spPr>
          <a:xfrm>
            <a:off x="3872389" y="1098549"/>
            <a:ext cx="1694118" cy="369332"/>
          </a:xfrm>
          <a:prstGeom prst="rect">
            <a:avLst/>
          </a:prstGeom>
          <a:noFill/>
        </p:spPr>
        <p:txBody>
          <a:bodyPr wrap="none" rtlCol="0">
            <a:spAutoFit/>
          </a:bodyPr>
          <a:lstStyle/>
          <a:p>
            <a:pPr algn="ctr"/>
            <a:r>
              <a:rPr lang="en-US" b="1" dirty="0"/>
              <a:t>Typical Samples</a:t>
            </a:r>
          </a:p>
        </p:txBody>
      </p:sp>
      <p:sp>
        <p:nvSpPr>
          <p:cNvPr id="11" name="TextBox 10">
            <a:extLst>
              <a:ext uri="{FF2B5EF4-FFF2-40B4-BE49-F238E27FC236}">
                <a16:creationId xmlns:a16="http://schemas.microsoft.com/office/drawing/2014/main" id="{96678DC6-18FE-15A1-096A-1E66B0936856}"/>
              </a:ext>
            </a:extLst>
          </p:cNvPr>
          <p:cNvSpPr txBox="1"/>
          <p:nvPr/>
        </p:nvSpPr>
        <p:spPr>
          <a:xfrm>
            <a:off x="57152" y="1725165"/>
            <a:ext cx="2823834" cy="1077218"/>
          </a:xfrm>
          <a:prstGeom prst="rect">
            <a:avLst/>
          </a:prstGeom>
          <a:noFill/>
        </p:spPr>
        <p:txBody>
          <a:bodyPr wrap="square" rtlCol="0">
            <a:spAutoFit/>
          </a:bodyPr>
          <a:lstStyle/>
          <a:p>
            <a:r>
              <a:rPr lang="en-US" sz="1600" u="sng" dirty="0"/>
              <a:t>Typical samples</a:t>
            </a:r>
            <a:r>
              <a:rPr lang="en-US" sz="1600" dirty="0"/>
              <a:t> – a steep drop-off indicates separation between the cell-associated barcodes and empty GEMs</a:t>
            </a:r>
          </a:p>
        </p:txBody>
      </p:sp>
      <p:sp>
        <p:nvSpPr>
          <p:cNvPr id="13" name="TextBox 12">
            <a:extLst>
              <a:ext uri="{FF2B5EF4-FFF2-40B4-BE49-F238E27FC236}">
                <a16:creationId xmlns:a16="http://schemas.microsoft.com/office/drawing/2014/main" id="{466F6795-718D-4506-F930-C3105093CC2B}"/>
              </a:ext>
            </a:extLst>
          </p:cNvPr>
          <p:cNvSpPr txBox="1"/>
          <p:nvPr/>
        </p:nvSpPr>
        <p:spPr>
          <a:xfrm>
            <a:off x="9311014" y="1725165"/>
            <a:ext cx="2823834" cy="1569660"/>
          </a:xfrm>
          <a:prstGeom prst="rect">
            <a:avLst/>
          </a:prstGeom>
          <a:noFill/>
        </p:spPr>
        <p:txBody>
          <a:bodyPr wrap="square" rtlCol="0">
            <a:spAutoFit/>
          </a:bodyPr>
          <a:lstStyle/>
          <a:p>
            <a:r>
              <a:rPr lang="en-US" sz="1600" u="sng" dirty="0"/>
              <a:t>Heterogenous samples</a:t>
            </a:r>
            <a:r>
              <a:rPr lang="en-US" sz="1600" dirty="0"/>
              <a:t> – heterogenous populations can result in a bimodal plot. However, there should still be clear separation between cells and empty GEMs</a:t>
            </a:r>
          </a:p>
        </p:txBody>
      </p:sp>
      <p:sp>
        <p:nvSpPr>
          <p:cNvPr id="14" name="TextBox 13">
            <a:extLst>
              <a:ext uri="{FF2B5EF4-FFF2-40B4-BE49-F238E27FC236}">
                <a16:creationId xmlns:a16="http://schemas.microsoft.com/office/drawing/2014/main" id="{E9713BBF-F1DD-4F05-55DC-DD6E2CBA3986}"/>
              </a:ext>
            </a:extLst>
          </p:cNvPr>
          <p:cNvSpPr txBox="1"/>
          <p:nvPr/>
        </p:nvSpPr>
        <p:spPr>
          <a:xfrm>
            <a:off x="57152" y="4612496"/>
            <a:ext cx="2823834" cy="1323439"/>
          </a:xfrm>
          <a:prstGeom prst="rect">
            <a:avLst/>
          </a:prstGeom>
          <a:noFill/>
        </p:spPr>
        <p:txBody>
          <a:bodyPr wrap="square" rtlCol="0">
            <a:spAutoFit/>
          </a:bodyPr>
          <a:lstStyle/>
          <a:p>
            <a:r>
              <a:rPr lang="en-US" sz="1600" u="sng" dirty="0"/>
              <a:t>Compromised samples</a:t>
            </a:r>
            <a:r>
              <a:rPr lang="en-US" sz="1600" dirty="0"/>
              <a:t> – round curve may indicate low sample </a:t>
            </a:r>
            <a:r>
              <a:rPr lang="en-US" sz="1600" dirty="0" err="1"/>
              <a:t>qualiy</a:t>
            </a:r>
            <a:r>
              <a:rPr lang="en-US" sz="1600" dirty="0"/>
              <a:t> or loss of single-cell behavior due to wetting failure, premature lysis or low viability</a:t>
            </a:r>
          </a:p>
        </p:txBody>
      </p:sp>
      <p:sp>
        <p:nvSpPr>
          <p:cNvPr id="15" name="TextBox 14">
            <a:extLst>
              <a:ext uri="{FF2B5EF4-FFF2-40B4-BE49-F238E27FC236}">
                <a16:creationId xmlns:a16="http://schemas.microsoft.com/office/drawing/2014/main" id="{C648334E-762F-146A-27B1-A9450EC51FB9}"/>
              </a:ext>
            </a:extLst>
          </p:cNvPr>
          <p:cNvSpPr txBox="1"/>
          <p:nvPr/>
        </p:nvSpPr>
        <p:spPr>
          <a:xfrm>
            <a:off x="9311014" y="4612496"/>
            <a:ext cx="2823834" cy="1323439"/>
          </a:xfrm>
          <a:prstGeom prst="rect">
            <a:avLst/>
          </a:prstGeom>
          <a:noFill/>
        </p:spPr>
        <p:txBody>
          <a:bodyPr wrap="square" rtlCol="0">
            <a:spAutoFit/>
          </a:bodyPr>
          <a:lstStyle/>
          <a:p>
            <a:r>
              <a:rPr lang="en-US" sz="1600" u="sng" dirty="0"/>
              <a:t>Compromised samples</a:t>
            </a:r>
            <a:r>
              <a:rPr lang="en-US" sz="1600" dirty="0"/>
              <a:t> – number of cell-associated barcodes lower than expected may indicate sample clog of inaccurate cell count</a:t>
            </a:r>
          </a:p>
        </p:txBody>
      </p:sp>
      <p:sp>
        <p:nvSpPr>
          <p:cNvPr id="16" name="Rectangle 15">
            <a:extLst>
              <a:ext uri="{FF2B5EF4-FFF2-40B4-BE49-F238E27FC236}">
                <a16:creationId xmlns:a16="http://schemas.microsoft.com/office/drawing/2014/main" id="{E18CF2E8-65EE-E562-8BD5-CB7727101C38}"/>
              </a:ext>
            </a:extLst>
          </p:cNvPr>
          <p:cNvSpPr/>
          <p:nvPr/>
        </p:nvSpPr>
        <p:spPr>
          <a:xfrm>
            <a:off x="6263014" y="1098549"/>
            <a:ext cx="5834256" cy="26216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2D894A-A60F-B46E-24F0-B28C530086A1}"/>
              </a:ext>
            </a:extLst>
          </p:cNvPr>
          <p:cNvSpPr/>
          <p:nvPr/>
        </p:nvSpPr>
        <p:spPr>
          <a:xfrm>
            <a:off x="94730" y="3804970"/>
            <a:ext cx="12097270" cy="30530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23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CEF72272-AC48-C025-8966-6E744557315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Additionally, </a:t>
            </a:r>
            <a:r>
              <a:rPr lang="en-US" sz="3200" dirty="0" err="1"/>
              <a:t>CellRanger</a:t>
            </a:r>
            <a:r>
              <a:rPr lang="en-US" sz="3200" dirty="0"/>
              <a:t> provides a web summary of single cell expression assays</a:t>
            </a:r>
          </a:p>
        </p:txBody>
      </p:sp>
      <p:sp>
        <p:nvSpPr>
          <p:cNvPr id="6" name="object 3">
            <a:extLst>
              <a:ext uri="{FF2B5EF4-FFF2-40B4-BE49-F238E27FC236}">
                <a16:creationId xmlns:a16="http://schemas.microsoft.com/office/drawing/2014/main" id="{4AB46747-A3FE-EF12-789B-A156F8999EB7}"/>
              </a:ext>
            </a:extLst>
          </p:cNvPr>
          <p:cNvSpPr txBox="1"/>
          <p:nvPr/>
        </p:nvSpPr>
        <p:spPr>
          <a:xfrm>
            <a:off x="9446260" y="6568177"/>
            <a:ext cx="2688588"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Source:</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10X</a:t>
            </a:r>
            <a:r>
              <a:rPr kumimoji="0" sz="1800" b="0" i="1" u="none" strike="noStrike" kern="0" cap="none" spc="-5"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Genomics</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pic>
        <p:nvPicPr>
          <p:cNvPr id="7" name="Picture 2">
            <a:extLst>
              <a:ext uri="{FF2B5EF4-FFF2-40B4-BE49-F238E27FC236}">
                <a16:creationId xmlns:a16="http://schemas.microsoft.com/office/drawing/2014/main" id="{55475D0D-1C4A-7B4B-298C-A5FFE13E2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012" y="1032515"/>
            <a:ext cx="6275975" cy="560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44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CEF72272-AC48-C025-8966-6E744557315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Additionally, </a:t>
            </a:r>
            <a:r>
              <a:rPr lang="en-US" sz="3200" dirty="0" err="1"/>
              <a:t>CellRanger</a:t>
            </a:r>
            <a:r>
              <a:rPr lang="en-US" sz="3200" dirty="0"/>
              <a:t> provides a web summary of single cell expression assays</a:t>
            </a:r>
          </a:p>
        </p:txBody>
      </p:sp>
      <p:sp>
        <p:nvSpPr>
          <p:cNvPr id="6" name="object 3">
            <a:extLst>
              <a:ext uri="{FF2B5EF4-FFF2-40B4-BE49-F238E27FC236}">
                <a16:creationId xmlns:a16="http://schemas.microsoft.com/office/drawing/2014/main" id="{4AB46747-A3FE-EF12-789B-A156F8999EB7}"/>
              </a:ext>
            </a:extLst>
          </p:cNvPr>
          <p:cNvSpPr txBox="1"/>
          <p:nvPr/>
        </p:nvSpPr>
        <p:spPr>
          <a:xfrm>
            <a:off x="9446260" y="6568177"/>
            <a:ext cx="2688588"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Source:</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10X</a:t>
            </a:r>
            <a:r>
              <a:rPr kumimoji="0" sz="1800" b="0" i="1" u="none" strike="noStrike" kern="0" cap="none" spc="-5" normalizeH="0" baseline="0" noProof="0" dirty="0">
                <a:ln>
                  <a:noFill/>
                </a:ln>
                <a:solidFill>
                  <a:sysClr val="windowText" lastClr="000000"/>
                </a:solidFill>
                <a:effectLst/>
                <a:uLnTx/>
                <a:uFillTx/>
                <a:latin typeface="Avenir Book" panose="02000503020000020003" pitchFamily="2" charset="0"/>
                <a:cs typeface="Calibri"/>
              </a:rPr>
              <a:t> </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Genomics</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pic>
        <p:nvPicPr>
          <p:cNvPr id="3" name="Picture 2" descr="A screenshot of a computer screen&#10;&#10;Description automatically generated">
            <a:extLst>
              <a:ext uri="{FF2B5EF4-FFF2-40B4-BE49-F238E27FC236}">
                <a16:creationId xmlns:a16="http://schemas.microsoft.com/office/drawing/2014/main" id="{13D28A89-13B3-9C18-7A6F-18979B492D15}"/>
              </a:ext>
            </a:extLst>
          </p:cNvPr>
          <p:cNvPicPr>
            <a:picLocks noChangeAspect="1"/>
          </p:cNvPicPr>
          <p:nvPr/>
        </p:nvPicPr>
        <p:blipFill rotWithShape="1">
          <a:blip r:embed="rId3"/>
          <a:srcRect l="7296" t="23562" r="7611" b="17808"/>
          <a:stretch/>
        </p:blipFill>
        <p:spPr>
          <a:xfrm>
            <a:off x="3014597" y="1273426"/>
            <a:ext cx="6162806" cy="5495167"/>
          </a:xfrm>
          <a:prstGeom prst="rect">
            <a:avLst/>
          </a:prstGeom>
        </p:spPr>
      </p:pic>
      <p:sp>
        <p:nvSpPr>
          <p:cNvPr id="7" name="TextBox 6">
            <a:extLst>
              <a:ext uri="{FF2B5EF4-FFF2-40B4-BE49-F238E27FC236}">
                <a16:creationId xmlns:a16="http://schemas.microsoft.com/office/drawing/2014/main" id="{2099E8B9-B1A6-1848-35B0-F9E7ACA08E3B}"/>
              </a:ext>
            </a:extLst>
          </p:cNvPr>
          <p:cNvSpPr txBox="1"/>
          <p:nvPr/>
        </p:nvSpPr>
        <p:spPr>
          <a:xfrm>
            <a:off x="4921447" y="4132037"/>
            <a:ext cx="2349105" cy="369332"/>
          </a:xfrm>
          <a:prstGeom prst="rect">
            <a:avLst/>
          </a:prstGeom>
          <a:noFill/>
        </p:spPr>
        <p:txBody>
          <a:bodyPr wrap="none" rtlCol="0">
            <a:spAutoFit/>
          </a:bodyPr>
          <a:lstStyle/>
          <a:p>
            <a:pPr algn="ctr"/>
            <a:r>
              <a:rPr lang="en-US" b="1" dirty="0"/>
              <a:t>Compromised Samples</a:t>
            </a:r>
          </a:p>
        </p:txBody>
      </p:sp>
      <p:sp>
        <p:nvSpPr>
          <p:cNvPr id="8" name="TextBox 7">
            <a:extLst>
              <a:ext uri="{FF2B5EF4-FFF2-40B4-BE49-F238E27FC236}">
                <a16:creationId xmlns:a16="http://schemas.microsoft.com/office/drawing/2014/main" id="{91B5BE6B-4FE8-3D33-2421-B4FD09FDBE0D}"/>
              </a:ext>
            </a:extLst>
          </p:cNvPr>
          <p:cNvSpPr txBox="1"/>
          <p:nvPr/>
        </p:nvSpPr>
        <p:spPr>
          <a:xfrm>
            <a:off x="6702996" y="1023393"/>
            <a:ext cx="2372637" cy="369332"/>
          </a:xfrm>
          <a:prstGeom prst="rect">
            <a:avLst/>
          </a:prstGeom>
          <a:noFill/>
        </p:spPr>
        <p:txBody>
          <a:bodyPr wrap="none" rtlCol="0">
            <a:spAutoFit/>
          </a:bodyPr>
          <a:lstStyle/>
          <a:p>
            <a:pPr algn="ctr"/>
            <a:r>
              <a:rPr lang="en-US" b="1" dirty="0"/>
              <a:t>Heterogenous Samples</a:t>
            </a:r>
          </a:p>
        </p:txBody>
      </p:sp>
      <p:sp>
        <p:nvSpPr>
          <p:cNvPr id="9" name="TextBox 8">
            <a:extLst>
              <a:ext uri="{FF2B5EF4-FFF2-40B4-BE49-F238E27FC236}">
                <a16:creationId xmlns:a16="http://schemas.microsoft.com/office/drawing/2014/main" id="{6A3B4B0B-86F1-1522-F1F9-C33BCAF0893C}"/>
              </a:ext>
            </a:extLst>
          </p:cNvPr>
          <p:cNvSpPr txBox="1"/>
          <p:nvPr/>
        </p:nvSpPr>
        <p:spPr>
          <a:xfrm>
            <a:off x="3872389" y="1023393"/>
            <a:ext cx="1694118" cy="369332"/>
          </a:xfrm>
          <a:prstGeom prst="rect">
            <a:avLst/>
          </a:prstGeom>
          <a:noFill/>
        </p:spPr>
        <p:txBody>
          <a:bodyPr wrap="none" rtlCol="0">
            <a:spAutoFit/>
          </a:bodyPr>
          <a:lstStyle/>
          <a:p>
            <a:pPr algn="ctr"/>
            <a:r>
              <a:rPr lang="en-US" b="1" dirty="0"/>
              <a:t>Typical Samples</a:t>
            </a:r>
          </a:p>
        </p:txBody>
      </p:sp>
      <p:sp>
        <p:nvSpPr>
          <p:cNvPr id="10" name="TextBox 9">
            <a:extLst>
              <a:ext uri="{FF2B5EF4-FFF2-40B4-BE49-F238E27FC236}">
                <a16:creationId xmlns:a16="http://schemas.microsoft.com/office/drawing/2014/main" id="{A3A2B8A3-0D4A-2284-0139-2924A5FA3778}"/>
              </a:ext>
            </a:extLst>
          </p:cNvPr>
          <p:cNvSpPr txBox="1"/>
          <p:nvPr/>
        </p:nvSpPr>
        <p:spPr>
          <a:xfrm>
            <a:off x="57152" y="1725165"/>
            <a:ext cx="2823834" cy="1323439"/>
          </a:xfrm>
          <a:prstGeom prst="rect">
            <a:avLst/>
          </a:prstGeom>
          <a:noFill/>
        </p:spPr>
        <p:txBody>
          <a:bodyPr wrap="square" rtlCol="0">
            <a:spAutoFit/>
          </a:bodyPr>
          <a:lstStyle/>
          <a:p>
            <a:r>
              <a:rPr lang="en-US" sz="1600" u="sng" dirty="0"/>
              <a:t>Typical samples + Heterogenous samples</a:t>
            </a:r>
            <a:r>
              <a:rPr lang="en-US" sz="1600" dirty="0"/>
              <a:t> – structured clusters with good separations (for samples with heterogenous populations)</a:t>
            </a:r>
          </a:p>
        </p:txBody>
      </p:sp>
      <p:sp>
        <p:nvSpPr>
          <p:cNvPr id="12" name="TextBox 11">
            <a:extLst>
              <a:ext uri="{FF2B5EF4-FFF2-40B4-BE49-F238E27FC236}">
                <a16:creationId xmlns:a16="http://schemas.microsoft.com/office/drawing/2014/main" id="{D87A35B5-9F81-55A6-5CC6-1726FA09863F}"/>
              </a:ext>
            </a:extLst>
          </p:cNvPr>
          <p:cNvSpPr txBox="1"/>
          <p:nvPr/>
        </p:nvSpPr>
        <p:spPr>
          <a:xfrm>
            <a:off x="57152" y="4612496"/>
            <a:ext cx="2823834" cy="2062103"/>
          </a:xfrm>
          <a:prstGeom prst="rect">
            <a:avLst/>
          </a:prstGeom>
          <a:noFill/>
        </p:spPr>
        <p:txBody>
          <a:bodyPr wrap="square" rtlCol="0">
            <a:spAutoFit/>
          </a:bodyPr>
          <a:lstStyle/>
          <a:p>
            <a:r>
              <a:rPr lang="en-US" sz="1600" u="sng" dirty="0"/>
              <a:t>Compromised samples</a:t>
            </a:r>
            <a:r>
              <a:rPr lang="en-US" sz="1600" dirty="0"/>
              <a:t> – lack of cluster structure, one large cluster, or no separation (for a sample with expected heterogeneous cell populations) may indicate sample quality issue or loss of single- cell behavior</a:t>
            </a:r>
          </a:p>
        </p:txBody>
      </p:sp>
      <p:sp>
        <p:nvSpPr>
          <p:cNvPr id="13" name="TextBox 12">
            <a:extLst>
              <a:ext uri="{FF2B5EF4-FFF2-40B4-BE49-F238E27FC236}">
                <a16:creationId xmlns:a16="http://schemas.microsoft.com/office/drawing/2014/main" id="{BB12BB48-4E0F-1060-8818-31BC99AB6E5D}"/>
              </a:ext>
            </a:extLst>
          </p:cNvPr>
          <p:cNvSpPr txBox="1"/>
          <p:nvPr/>
        </p:nvSpPr>
        <p:spPr>
          <a:xfrm>
            <a:off x="9311014" y="4612496"/>
            <a:ext cx="2823834" cy="1077218"/>
          </a:xfrm>
          <a:prstGeom prst="rect">
            <a:avLst/>
          </a:prstGeom>
          <a:noFill/>
        </p:spPr>
        <p:txBody>
          <a:bodyPr wrap="square" rtlCol="0">
            <a:spAutoFit/>
          </a:bodyPr>
          <a:lstStyle/>
          <a:p>
            <a:r>
              <a:rPr lang="en-US" sz="1600" u="sng" dirty="0"/>
              <a:t>Compromised samples</a:t>
            </a:r>
            <a:r>
              <a:rPr lang="en-US" sz="1600" dirty="0"/>
              <a:t> – low cell numbers may result in scattered cell t-SNE plots with little cluster structure</a:t>
            </a:r>
          </a:p>
        </p:txBody>
      </p:sp>
      <p:sp>
        <p:nvSpPr>
          <p:cNvPr id="14" name="Rectangle 13">
            <a:extLst>
              <a:ext uri="{FF2B5EF4-FFF2-40B4-BE49-F238E27FC236}">
                <a16:creationId xmlns:a16="http://schemas.microsoft.com/office/drawing/2014/main" id="{F1E1A2BF-B537-A5CC-D34C-FE5AE3447DA9}"/>
              </a:ext>
            </a:extLst>
          </p:cNvPr>
          <p:cNvSpPr/>
          <p:nvPr/>
        </p:nvSpPr>
        <p:spPr>
          <a:xfrm>
            <a:off x="130872" y="4021009"/>
            <a:ext cx="12006848" cy="28369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229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522908" cy="4997710"/>
          </a:xfrm>
        </p:spPr>
        <p:txBody>
          <a:bodyPr anchor="ctr">
            <a:normAutofit/>
          </a:bodyPr>
          <a:lstStyle/>
          <a:p>
            <a:pPr marL="800100" lvl="1" indent="-342900">
              <a:spcAft>
                <a:spcPts val="2400"/>
              </a:spcAft>
              <a:buFont typeface="Arial" panose="020B0604020202020204" pitchFamily="34" charset="0"/>
              <a:buChar char="•"/>
            </a:pPr>
            <a:r>
              <a:rPr lang="en-US" sz="2400" dirty="0">
                <a:solidFill>
                  <a:schemeClr val="tx1"/>
                </a:solidFill>
                <a:latin typeface="Avenir Book" charset="0"/>
                <a:ea typeface="Avenir Book" charset="0"/>
                <a:cs typeface="Avenir Book" charset="0"/>
              </a:rPr>
              <a:t>Basics of bioinformatics tool-kits in omics research</a:t>
            </a:r>
          </a:p>
          <a:p>
            <a:pPr marL="800100" lvl="1" indent="-342900">
              <a:spcAft>
                <a:spcPts val="2400"/>
              </a:spcAft>
              <a:buFont typeface="Arial" panose="020B0604020202020204" pitchFamily="34" charset="0"/>
              <a:buChar char="•"/>
            </a:pPr>
            <a:r>
              <a:rPr lang="en-US" sz="2400" dirty="0">
                <a:solidFill>
                  <a:schemeClr val="tx1"/>
                </a:solidFill>
                <a:latin typeface="Avenir Book" charset="0"/>
                <a:ea typeface="Avenir Book" charset="0"/>
                <a:cs typeface="Avenir Book" charset="0"/>
              </a:rPr>
              <a:t>Quality control and normalization starting from gene count matrices</a:t>
            </a:r>
          </a:p>
          <a:p>
            <a:pPr marL="800100" lvl="1" indent="-342900">
              <a:spcAft>
                <a:spcPts val="2400"/>
              </a:spcAft>
              <a:buFont typeface="Arial" panose="020B0604020202020204" pitchFamily="34" charset="0"/>
              <a:buChar char="•"/>
            </a:pPr>
            <a:r>
              <a:rPr lang="en-US" sz="2400" dirty="0">
                <a:solidFill>
                  <a:schemeClr val="tx1"/>
                </a:solidFill>
                <a:latin typeface="Avenir Book" charset="0"/>
                <a:ea typeface="Avenir Book" charset="0"/>
                <a:cs typeface="Avenir Book" charset="0"/>
              </a:rPr>
              <a:t>Interacting with single-cell data in R: Seurat objects</a:t>
            </a:r>
          </a:p>
          <a:p>
            <a:pPr marL="800100" lvl="1" indent="-342900">
              <a:spcAft>
                <a:spcPts val="2400"/>
              </a:spcAft>
              <a:buFont typeface="Arial" panose="020B0604020202020204" pitchFamily="34" charset="0"/>
              <a:buChar char="•"/>
            </a:pPr>
            <a:endParaRPr lang="en-US" sz="2400" dirty="0">
              <a:solidFill>
                <a:schemeClr val="tx1"/>
              </a:solidFill>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Working with count matrices</a:t>
            </a:r>
          </a:p>
        </p:txBody>
      </p:sp>
    </p:spTree>
    <p:extLst>
      <p:ext uri="{BB962C8B-B14F-4D97-AF65-F5344CB8AC3E}">
        <p14:creationId xmlns:p14="http://schemas.microsoft.com/office/powerpoint/2010/main" val="151353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Basics of bioinformatics tool-kits in omics research.</a:t>
            </a:r>
          </a:p>
        </p:txBody>
      </p:sp>
      <p:sp>
        <p:nvSpPr>
          <p:cNvPr id="6" name="TextBox 5">
            <a:extLst>
              <a:ext uri="{FF2B5EF4-FFF2-40B4-BE49-F238E27FC236}">
                <a16:creationId xmlns:a16="http://schemas.microsoft.com/office/drawing/2014/main" id="{370B2A92-C78B-F069-F06E-7BBEAE618E55}"/>
              </a:ext>
            </a:extLst>
          </p:cNvPr>
          <p:cNvSpPr txBox="1"/>
          <p:nvPr/>
        </p:nvSpPr>
        <p:spPr>
          <a:xfrm>
            <a:off x="1390650" y="1580298"/>
            <a:ext cx="2705100" cy="830997"/>
          </a:xfrm>
          <a:prstGeom prst="rect">
            <a:avLst/>
          </a:prstGeom>
          <a:noFill/>
        </p:spPr>
        <p:txBody>
          <a:bodyPr wrap="square" rtlCol="0">
            <a:spAutoFit/>
          </a:bodyPr>
          <a:lstStyle/>
          <a:p>
            <a:r>
              <a:rPr lang="en-US" sz="2400" b="1" dirty="0"/>
              <a:t>Programming languages</a:t>
            </a:r>
          </a:p>
        </p:txBody>
      </p:sp>
      <p:sp>
        <p:nvSpPr>
          <p:cNvPr id="9" name="TextBox 8">
            <a:extLst>
              <a:ext uri="{FF2B5EF4-FFF2-40B4-BE49-F238E27FC236}">
                <a16:creationId xmlns:a16="http://schemas.microsoft.com/office/drawing/2014/main" id="{F06147DB-CF72-EE29-D9E2-2807C9F6D584}"/>
              </a:ext>
            </a:extLst>
          </p:cNvPr>
          <p:cNvSpPr txBox="1"/>
          <p:nvPr/>
        </p:nvSpPr>
        <p:spPr>
          <a:xfrm>
            <a:off x="4552950" y="1764962"/>
            <a:ext cx="704850" cy="461665"/>
          </a:xfrm>
          <a:prstGeom prst="rect">
            <a:avLst/>
          </a:prstGeom>
          <a:noFill/>
        </p:spPr>
        <p:txBody>
          <a:bodyPr wrap="square" rtlCol="0">
            <a:spAutoFit/>
          </a:bodyPr>
          <a:lstStyle/>
          <a:p>
            <a:r>
              <a:rPr lang="en-US" sz="2400" dirty="0"/>
              <a:t>R</a:t>
            </a:r>
          </a:p>
        </p:txBody>
      </p:sp>
      <p:sp>
        <p:nvSpPr>
          <p:cNvPr id="10" name="TextBox 9">
            <a:extLst>
              <a:ext uri="{FF2B5EF4-FFF2-40B4-BE49-F238E27FC236}">
                <a16:creationId xmlns:a16="http://schemas.microsoft.com/office/drawing/2014/main" id="{CE47A685-71D2-1DB2-FB2C-F7A63E2E9077}"/>
              </a:ext>
            </a:extLst>
          </p:cNvPr>
          <p:cNvSpPr txBox="1"/>
          <p:nvPr/>
        </p:nvSpPr>
        <p:spPr>
          <a:xfrm>
            <a:off x="8096252" y="1764962"/>
            <a:ext cx="1409698" cy="461665"/>
          </a:xfrm>
          <a:prstGeom prst="rect">
            <a:avLst/>
          </a:prstGeom>
          <a:noFill/>
        </p:spPr>
        <p:txBody>
          <a:bodyPr wrap="square" rtlCol="0">
            <a:spAutoFit/>
          </a:bodyPr>
          <a:lstStyle/>
          <a:p>
            <a:r>
              <a:rPr lang="en-US" sz="2400" dirty="0"/>
              <a:t>python</a:t>
            </a:r>
          </a:p>
        </p:txBody>
      </p:sp>
      <p:sp>
        <p:nvSpPr>
          <p:cNvPr id="11" name="TextBox 10">
            <a:extLst>
              <a:ext uri="{FF2B5EF4-FFF2-40B4-BE49-F238E27FC236}">
                <a16:creationId xmlns:a16="http://schemas.microsoft.com/office/drawing/2014/main" id="{BC57D0A8-3C38-ABC6-5112-D3DF826B2858}"/>
              </a:ext>
            </a:extLst>
          </p:cNvPr>
          <p:cNvSpPr txBox="1"/>
          <p:nvPr/>
        </p:nvSpPr>
        <p:spPr>
          <a:xfrm>
            <a:off x="4552950" y="2862201"/>
            <a:ext cx="1885950" cy="461665"/>
          </a:xfrm>
          <a:prstGeom prst="rect">
            <a:avLst/>
          </a:prstGeom>
          <a:noFill/>
        </p:spPr>
        <p:txBody>
          <a:bodyPr wrap="square" rtlCol="0">
            <a:spAutoFit/>
          </a:bodyPr>
          <a:lstStyle/>
          <a:p>
            <a:r>
              <a:rPr lang="en-US" sz="2400" dirty="0"/>
              <a:t>Bioconductor</a:t>
            </a:r>
          </a:p>
        </p:txBody>
      </p:sp>
      <p:sp>
        <p:nvSpPr>
          <p:cNvPr id="12" name="TextBox 11">
            <a:extLst>
              <a:ext uri="{FF2B5EF4-FFF2-40B4-BE49-F238E27FC236}">
                <a16:creationId xmlns:a16="http://schemas.microsoft.com/office/drawing/2014/main" id="{80B32101-C1FF-320D-2E84-44BE7A757C4F}"/>
              </a:ext>
            </a:extLst>
          </p:cNvPr>
          <p:cNvSpPr txBox="1"/>
          <p:nvPr/>
        </p:nvSpPr>
        <p:spPr>
          <a:xfrm>
            <a:off x="1390650" y="2772627"/>
            <a:ext cx="2705100" cy="830997"/>
          </a:xfrm>
          <a:prstGeom prst="rect">
            <a:avLst/>
          </a:prstGeom>
          <a:noFill/>
        </p:spPr>
        <p:txBody>
          <a:bodyPr wrap="square" rtlCol="0">
            <a:spAutoFit/>
          </a:bodyPr>
          <a:lstStyle/>
          <a:p>
            <a:r>
              <a:rPr lang="en-US" sz="2400" b="1" dirty="0"/>
              <a:t>package environments</a:t>
            </a:r>
          </a:p>
        </p:txBody>
      </p:sp>
      <p:sp>
        <p:nvSpPr>
          <p:cNvPr id="13" name="TextBox 12">
            <a:extLst>
              <a:ext uri="{FF2B5EF4-FFF2-40B4-BE49-F238E27FC236}">
                <a16:creationId xmlns:a16="http://schemas.microsoft.com/office/drawing/2014/main" id="{C23A1438-56DA-79AE-1C38-77D156623250}"/>
              </a:ext>
            </a:extLst>
          </p:cNvPr>
          <p:cNvSpPr txBox="1"/>
          <p:nvPr/>
        </p:nvSpPr>
        <p:spPr>
          <a:xfrm>
            <a:off x="8077202" y="2861221"/>
            <a:ext cx="1885950" cy="461665"/>
          </a:xfrm>
          <a:prstGeom prst="rect">
            <a:avLst/>
          </a:prstGeom>
          <a:noFill/>
        </p:spPr>
        <p:txBody>
          <a:bodyPr wrap="square" rtlCol="0">
            <a:spAutoFit/>
          </a:bodyPr>
          <a:lstStyle/>
          <a:p>
            <a:r>
              <a:rPr lang="en-US" sz="2400" dirty="0" err="1"/>
              <a:t>scverse</a:t>
            </a:r>
            <a:endParaRPr lang="en-US" sz="2400" dirty="0"/>
          </a:p>
        </p:txBody>
      </p:sp>
      <p:cxnSp>
        <p:nvCxnSpPr>
          <p:cNvPr id="19" name="Straight Arrow Connector 18">
            <a:extLst>
              <a:ext uri="{FF2B5EF4-FFF2-40B4-BE49-F238E27FC236}">
                <a16:creationId xmlns:a16="http://schemas.microsoft.com/office/drawing/2014/main" id="{4F02A854-824B-EF60-23DD-F5E52406A501}"/>
              </a:ext>
            </a:extLst>
          </p:cNvPr>
          <p:cNvCxnSpPr>
            <a:cxnSpLocks/>
          </p:cNvCxnSpPr>
          <p:nvPr/>
        </p:nvCxnSpPr>
        <p:spPr>
          <a:xfrm>
            <a:off x="4752975" y="2226627"/>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1207CE-7DD1-F166-7E5B-0C8F886D627D}"/>
              </a:ext>
            </a:extLst>
          </p:cNvPr>
          <p:cNvCxnSpPr>
            <a:cxnSpLocks/>
          </p:cNvCxnSpPr>
          <p:nvPr/>
        </p:nvCxnSpPr>
        <p:spPr>
          <a:xfrm>
            <a:off x="8296275" y="2316201"/>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884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Basics of bioinformatics tool-kits in omics research.</a:t>
            </a:r>
          </a:p>
        </p:txBody>
      </p:sp>
      <p:sp>
        <p:nvSpPr>
          <p:cNvPr id="6" name="TextBox 5">
            <a:extLst>
              <a:ext uri="{FF2B5EF4-FFF2-40B4-BE49-F238E27FC236}">
                <a16:creationId xmlns:a16="http://schemas.microsoft.com/office/drawing/2014/main" id="{370B2A92-C78B-F069-F06E-7BBEAE618E55}"/>
              </a:ext>
            </a:extLst>
          </p:cNvPr>
          <p:cNvSpPr txBox="1"/>
          <p:nvPr/>
        </p:nvSpPr>
        <p:spPr>
          <a:xfrm>
            <a:off x="1390650" y="1580298"/>
            <a:ext cx="2705100" cy="830997"/>
          </a:xfrm>
          <a:prstGeom prst="rect">
            <a:avLst/>
          </a:prstGeom>
          <a:noFill/>
        </p:spPr>
        <p:txBody>
          <a:bodyPr wrap="square" rtlCol="0">
            <a:spAutoFit/>
          </a:bodyPr>
          <a:lstStyle/>
          <a:p>
            <a:r>
              <a:rPr lang="en-US" sz="2400" b="1" dirty="0"/>
              <a:t>Programming languages</a:t>
            </a:r>
          </a:p>
        </p:txBody>
      </p:sp>
      <p:sp>
        <p:nvSpPr>
          <p:cNvPr id="7" name="TextBox 6">
            <a:extLst>
              <a:ext uri="{FF2B5EF4-FFF2-40B4-BE49-F238E27FC236}">
                <a16:creationId xmlns:a16="http://schemas.microsoft.com/office/drawing/2014/main" id="{9D690510-4F21-AAD2-6C8C-F694B93E1160}"/>
              </a:ext>
            </a:extLst>
          </p:cNvPr>
          <p:cNvSpPr txBox="1"/>
          <p:nvPr/>
        </p:nvSpPr>
        <p:spPr>
          <a:xfrm>
            <a:off x="1390650" y="4085373"/>
            <a:ext cx="2705100" cy="830997"/>
          </a:xfrm>
          <a:prstGeom prst="rect">
            <a:avLst/>
          </a:prstGeom>
          <a:noFill/>
        </p:spPr>
        <p:txBody>
          <a:bodyPr wrap="square" rtlCol="0">
            <a:spAutoFit/>
          </a:bodyPr>
          <a:lstStyle/>
          <a:p>
            <a:r>
              <a:rPr lang="en-US" sz="2400" b="1" dirty="0"/>
              <a:t>“Backbone” packages</a:t>
            </a:r>
          </a:p>
        </p:txBody>
      </p:sp>
      <p:sp>
        <p:nvSpPr>
          <p:cNvPr id="9" name="TextBox 8">
            <a:extLst>
              <a:ext uri="{FF2B5EF4-FFF2-40B4-BE49-F238E27FC236}">
                <a16:creationId xmlns:a16="http://schemas.microsoft.com/office/drawing/2014/main" id="{F06147DB-CF72-EE29-D9E2-2807C9F6D584}"/>
              </a:ext>
            </a:extLst>
          </p:cNvPr>
          <p:cNvSpPr txBox="1"/>
          <p:nvPr/>
        </p:nvSpPr>
        <p:spPr>
          <a:xfrm>
            <a:off x="4552950" y="1764962"/>
            <a:ext cx="704850" cy="461665"/>
          </a:xfrm>
          <a:prstGeom prst="rect">
            <a:avLst/>
          </a:prstGeom>
          <a:noFill/>
        </p:spPr>
        <p:txBody>
          <a:bodyPr wrap="square" rtlCol="0">
            <a:spAutoFit/>
          </a:bodyPr>
          <a:lstStyle/>
          <a:p>
            <a:r>
              <a:rPr lang="en-US" sz="2400" dirty="0"/>
              <a:t>R</a:t>
            </a:r>
          </a:p>
        </p:txBody>
      </p:sp>
      <p:sp>
        <p:nvSpPr>
          <p:cNvPr id="10" name="TextBox 9">
            <a:extLst>
              <a:ext uri="{FF2B5EF4-FFF2-40B4-BE49-F238E27FC236}">
                <a16:creationId xmlns:a16="http://schemas.microsoft.com/office/drawing/2014/main" id="{CE47A685-71D2-1DB2-FB2C-F7A63E2E9077}"/>
              </a:ext>
            </a:extLst>
          </p:cNvPr>
          <p:cNvSpPr txBox="1"/>
          <p:nvPr/>
        </p:nvSpPr>
        <p:spPr>
          <a:xfrm>
            <a:off x="8096252" y="1764962"/>
            <a:ext cx="1409698" cy="461665"/>
          </a:xfrm>
          <a:prstGeom prst="rect">
            <a:avLst/>
          </a:prstGeom>
          <a:noFill/>
        </p:spPr>
        <p:txBody>
          <a:bodyPr wrap="square" rtlCol="0">
            <a:spAutoFit/>
          </a:bodyPr>
          <a:lstStyle/>
          <a:p>
            <a:r>
              <a:rPr lang="en-US" sz="2400" dirty="0"/>
              <a:t>python</a:t>
            </a:r>
          </a:p>
        </p:txBody>
      </p:sp>
      <p:sp>
        <p:nvSpPr>
          <p:cNvPr id="11" name="TextBox 10">
            <a:extLst>
              <a:ext uri="{FF2B5EF4-FFF2-40B4-BE49-F238E27FC236}">
                <a16:creationId xmlns:a16="http://schemas.microsoft.com/office/drawing/2014/main" id="{BC57D0A8-3C38-ABC6-5112-D3DF826B2858}"/>
              </a:ext>
            </a:extLst>
          </p:cNvPr>
          <p:cNvSpPr txBox="1"/>
          <p:nvPr/>
        </p:nvSpPr>
        <p:spPr>
          <a:xfrm>
            <a:off x="4552950" y="2862201"/>
            <a:ext cx="1885950" cy="461665"/>
          </a:xfrm>
          <a:prstGeom prst="rect">
            <a:avLst/>
          </a:prstGeom>
          <a:noFill/>
        </p:spPr>
        <p:txBody>
          <a:bodyPr wrap="square" rtlCol="0">
            <a:spAutoFit/>
          </a:bodyPr>
          <a:lstStyle/>
          <a:p>
            <a:r>
              <a:rPr lang="en-US" sz="2400" dirty="0"/>
              <a:t>Bioconductor</a:t>
            </a:r>
          </a:p>
        </p:txBody>
      </p:sp>
      <p:sp>
        <p:nvSpPr>
          <p:cNvPr id="12" name="TextBox 11">
            <a:extLst>
              <a:ext uri="{FF2B5EF4-FFF2-40B4-BE49-F238E27FC236}">
                <a16:creationId xmlns:a16="http://schemas.microsoft.com/office/drawing/2014/main" id="{80B32101-C1FF-320D-2E84-44BE7A757C4F}"/>
              </a:ext>
            </a:extLst>
          </p:cNvPr>
          <p:cNvSpPr txBox="1"/>
          <p:nvPr/>
        </p:nvSpPr>
        <p:spPr>
          <a:xfrm>
            <a:off x="1390650" y="2772627"/>
            <a:ext cx="2705100" cy="830997"/>
          </a:xfrm>
          <a:prstGeom prst="rect">
            <a:avLst/>
          </a:prstGeom>
          <a:noFill/>
        </p:spPr>
        <p:txBody>
          <a:bodyPr wrap="square" rtlCol="0">
            <a:spAutoFit/>
          </a:bodyPr>
          <a:lstStyle/>
          <a:p>
            <a:r>
              <a:rPr lang="en-US" sz="2400" b="1" dirty="0"/>
              <a:t>package environments</a:t>
            </a:r>
          </a:p>
        </p:txBody>
      </p:sp>
      <p:sp>
        <p:nvSpPr>
          <p:cNvPr id="13" name="TextBox 12">
            <a:extLst>
              <a:ext uri="{FF2B5EF4-FFF2-40B4-BE49-F238E27FC236}">
                <a16:creationId xmlns:a16="http://schemas.microsoft.com/office/drawing/2014/main" id="{C23A1438-56DA-79AE-1C38-77D156623250}"/>
              </a:ext>
            </a:extLst>
          </p:cNvPr>
          <p:cNvSpPr txBox="1"/>
          <p:nvPr/>
        </p:nvSpPr>
        <p:spPr>
          <a:xfrm>
            <a:off x="8077202" y="2861221"/>
            <a:ext cx="1885950" cy="461665"/>
          </a:xfrm>
          <a:prstGeom prst="rect">
            <a:avLst/>
          </a:prstGeom>
          <a:noFill/>
        </p:spPr>
        <p:txBody>
          <a:bodyPr wrap="square" rtlCol="0">
            <a:spAutoFit/>
          </a:bodyPr>
          <a:lstStyle/>
          <a:p>
            <a:r>
              <a:rPr lang="en-US" sz="2400" dirty="0" err="1"/>
              <a:t>scverse</a:t>
            </a:r>
            <a:endParaRPr lang="en-US" sz="2400" dirty="0"/>
          </a:p>
        </p:txBody>
      </p:sp>
      <p:sp>
        <p:nvSpPr>
          <p:cNvPr id="14" name="TextBox 13">
            <a:extLst>
              <a:ext uri="{FF2B5EF4-FFF2-40B4-BE49-F238E27FC236}">
                <a16:creationId xmlns:a16="http://schemas.microsoft.com/office/drawing/2014/main" id="{C35A8F35-2E17-8D19-1BCE-BDDC5211514D}"/>
              </a:ext>
            </a:extLst>
          </p:cNvPr>
          <p:cNvSpPr txBox="1"/>
          <p:nvPr/>
        </p:nvSpPr>
        <p:spPr>
          <a:xfrm>
            <a:off x="4552950" y="4059937"/>
            <a:ext cx="2876550" cy="830997"/>
          </a:xfrm>
          <a:prstGeom prst="rect">
            <a:avLst/>
          </a:prstGeom>
          <a:noFill/>
        </p:spPr>
        <p:txBody>
          <a:bodyPr wrap="square" rtlCol="0">
            <a:spAutoFit/>
          </a:bodyPr>
          <a:lstStyle/>
          <a:p>
            <a:r>
              <a:rPr lang="en-US" sz="2400" dirty="0"/>
              <a:t>Seurat / </a:t>
            </a:r>
            <a:r>
              <a:rPr lang="en-US" sz="2400" dirty="0" err="1"/>
              <a:t>SingleCellExperiment</a:t>
            </a:r>
            <a:endParaRPr lang="en-US" sz="2400" dirty="0"/>
          </a:p>
        </p:txBody>
      </p:sp>
      <p:sp>
        <p:nvSpPr>
          <p:cNvPr id="15" name="TextBox 14">
            <a:extLst>
              <a:ext uri="{FF2B5EF4-FFF2-40B4-BE49-F238E27FC236}">
                <a16:creationId xmlns:a16="http://schemas.microsoft.com/office/drawing/2014/main" id="{35A111F4-8FA4-88C4-B603-F502720B0681}"/>
              </a:ext>
            </a:extLst>
          </p:cNvPr>
          <p:cNvSpPr txBox="1"/>
          <p:nvPr/>
        </p:nvSpPr>
        <p:spPr>
          <a:xfrm>
            <a:off x="8096252" y="4270038"/>
            <a:ext cx="2438398" cy="461665"/>
          </a:xfrm>
          <a:prstGeom prst="rect">
            <a:avLst/>
          </a:prstGeom>
          <a:noFill/>
        </p:spPr>
        <p:txBody>
          <a:bodyPr wrap="square" rtlCol="0">
            <a:spAutoFit/>
          </a:bodyPr>
          <a:lstStyle/>
          <a:p>
            <a:r>
              <a:rPr lang="en-US" sz="2400" dirty="0" err="1"/>
              <a:t>scanpy</a:t>
            </a:r>
            <a:r>
              <a:rPr lang="en-US" sz="2400" dirty="0"/>
              <a:t> / </a:t>
            </a:r>
            <a:r>
              <a:rPr lang="en-US" sz="2400" dirty="0" err="1"/>
              <a:t>anndata</a:t>
            </a:r>
            <a:endParaRPr lang="en-US" sz="2400" dirty="0"/>
          </a:p>
        </p:txBody>
      </p:sp>
      <p:cxnSp>
        <p:nvCxnSpPr>
          <p:cNvPr id="19" name="Straight Arrow Connector 18">
            <a:extLst>
              <a:ext uri="{FF2B5EF4-FFF2-40B4-BE49-F238E27FC236}">
                <a16:creationId xmlns:a16="http://schemas.microsoft.com/office/drawing/2014/main" id="{4F02A854-824B-EF60-23DD-F5E52406A501}"/>
              </a:ext>
            </a:extLst>
          </p:cNvPr>
          <p:cNvCxnSpPr>
            <a:cxnSpLocks/>
          </p:cNvCxnSpPr>
          <p:nvPr/>
        </p:nvCxnSpPr>
        <p:spPr>
          <a:xfrm>
            <a:off x="4752975" y="2226627"/>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BCC0A6-A07E-4CC6-D6E0-1877DCE9720D}"/>
              </a:ext>
            </a:extLst>
          </p:cNvPr>
          <p:cNvCxnSpPr>
            <a:cxnSpLocks/>
          </p:cNvCxnSpPr>
          <p:nvPr/>
        </p:nvCxnSpPr>
        <p:spPr>
          <a:xfrm>
            <a:off x="4752975" y="3429000"/>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1207CE-7DD1-F166-7E5B-0C8F886D627D}"/>
              </a:ext>
            </a:extLst>
          </p:cNvPr>
          <p:cNvCxnSpPr>
            <a:cxnSpLocks/>
          </p:cNvCxnSpPr>
          <p:nvPr/>
        </p:nvCxnSpPr>
        <p:spPr>
          <a:xfrm>
            <a:off x="8296275" y="2316201"/>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F8871-307E-FAE1-0DE3-78FF096F7F01}"/>
              </a:ext>
            </a:extLst>
          </p:cNvPr>
          <p:cNvCxnSpPr>
            <a:cxnSpLocks/>
          </p:cNvCxnSpPr>
          <p:nvPr/>
        </p:nvCxnSpPr>
        <p:spPr>
          <a:xfrm>
            <a:off x="8296275" y="3513937"/>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210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algn="ctr">
              <a:lnSpc>
                <a:spcPct val="115000"/>
              </a:lnSpc>
            </a:pPr>
            <a:r>
              <a:rPr lang="en-US" sz="3200" b="1" dirty="0">
                <a:solidFill>
                  <a:srgbClr val="011999"/>
                </a:solidFill>
              </a:rPr>
              <a:t>Summary of Single-Cell Expression Profiling Pipeline</a:t>
            </a:r>
          </a:p>
        </p:txBody>
      </p:sp>
      <p:sp>
        <p:nvSpPr>
          <p:cNvPr id="6" name="Rounded Rectangle 5">
            <a:extLst>
              <a:ext uri="{FF2B5EF4-FFF2-40B4-BE49-F238E27FC236}">
                <a16:creationId xmlns:a16="http://schemas.microsoft.com/office/drawing/2014/main" id="{04CEDBBA-792C-9A5C-5298-3B4A382B9E51}"/>
              </a:ext>
            </a:extLst>
          </p:cNvPr>
          <p:cNvSpPr/>
          <p:nvPr/>
        </p:nvSpPr>
        <p:spPr>
          <a:xfrm>
            <a:off x="3788958" y="1370126"/>
            <a:ext cx="1959821" cy="732116"/>
          </a:xfrm>
          <a:prstGeom prst="roundRect">
            <a:avLst/>
          </a:prstGeom>
          <a:solidFill>
            <a:schemeClr val="tx2"/>
          </a:solidFill>
          <a:ln w="12700" cmpd="sng">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dirty="0">
                <a:solidFill>
                  <a:schemeClr val="bg1"/>
                </a:solidFill>
              </a:rPr>
              <a:t>Cell capture</a:t>
            </a:r>
          </a:p>
          <a:p>
            <a:pPr algn="ctr"/>
            <a:r>
              <a:rPr lang="en-US" sz="1867" dirty="0">
                <a:solidFill>
                  <a:schemeClr val="bg1"/>
                </a:solidFill>
              </a:rPr>
              <a:t>and barcoding </a:t>
            </a:r>
          </a:p>
        </p:txBody>
      </p:sp>
      <p:sp>
        <p:nvSpPr>
          <p:cNvPr id="7" name="Rounded Rectangle 6">
            <a:extLst>
              <a:ext uri="{FF2B5EF4-FFF2-40B4-BE49-F238E27FC236}">
                <a16:creationId xmlns:a16="http://schemas.microsoft.com/office/drawing/2014/main" id="{B970F245-7BEE-0A5C-5576-5D8172E6EE16}"/>
              </a:ext>
            </a:extLst>
          </p:cNvPr>
          <p:cNvSpPr/>
          <p:nvPr/>
        </p:nvSpPr>
        <p:spPr>
          <a:xfrm>
            <a:off x="6870950" y="1357305"/>
            <a:ext cx="1434609" cy="732116"/>
          </a:xfrm>
          <a:prstGeom prst="roundRect">
            <a:avLst/>
          </a:prstGeom>
          <a:solidFill>
            <a:schemeClr val="tx2"/>
          </a:solidFill>
          <a:ln w="12700" cmpd="sng">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dirty="0">
                <a:solidFill>
                  <a:schemeClr val="bg1"/>
                </a:solidFill>
              </a:rPr>
              <a:t>Library prep</a:t>
            </a:r>
          </a:p>
        </p:txBody>
      </p:sp>
      <p:sp>
        <p:nvSpPr>
          <p:cNvPr id="8" name="Rounded Rectangle 7">
            <a:extLst>
              <a:ext uri="{FF2B5EF4-FFF2-40B4-BE49-F238E27FC236}">
                <a16:creationId xmlns:a16="http://schemas.microsoft.com/office/drawing/2014/main" id="{61FD62F7-7EA7-70AD-179D-65BC19321C97}"/>
              </a:ext>
            </a:extLst>
          </p:cNvPr>
          <p:cNvSpPr/>
          <p:nvPr/>
        </p:nvSpPr>
        <p:spPr>
          <a:xfrm>
            <a:off x="9447763" y="1357305"/>
            <a:ext cx="1750799" cy="732116"/>
          </a:xfrm>
          <a:prstGeom prst="roundRect">
            <a:avLst/>
          </a:prstGeom>
          <a:solidFill>
            <a:schemeClr val="tx2"/>
          </a:solidFill>
          <a:ln w="12700" cmpd="sng">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dirty="0">
                <a:solidFill>
                  <a:schemeClr val="bg1"/>
                </a:solidFill>
              </a:rPr>
              <a:t>Sequencing</a:t>
            </a:r>
          </a:p>
        </p:txBody>
      </p:sp>
      <p:cxnSp>
        <p:nvCxnSpPr>
          <p:cNvPr id="9" name="Straight Arrow Connector 8">
            <a:extLst>
              <a:ext uri="{FF2B5EF4-FFF2-40B4-BE49-F238E27FC236}">
                <a16:creationId xmlns:a16="http://schemas.microsoft.com/office/drawing/2014/main" id="{780F0E75-D3A3-0520-85B8-FDFFC39CCE9A}"/>
              </a:ext>
            </a:extLst>
          </p:cNvPr>
          <p:cNvCxnSpPr>
            <a:cxnSpLocks/>
            <a:stCxn id="7" idx="3"/>
            <a:endCxn id="8" idx="1"/>
          </p:cNvCxnSpPr>
          <p:nvPr/>
        </p:nvCxnSpPr>
        <p:spPr>
          <a:xfrm>
            <a:off x="8305559" y="1723363"/>
            <a:ext cx="1142204" cy="0"/>
          </a:xfrm>
          <a:prstGeom prst="straightConnector1">
            <a:avLst/>
          </a:prstGeom>
          <a:ln w="28575" cmpd="sng">
            <a:solidFill>
              <a:schemeClr val="accent2"/>
            </a:solidFill>
            <a:tailEnd type="arrow"/>
          </a:ln>
        </p:spPr>
        <p:style>
          <a:lnRef idx="1">
            <a:schemeClr val="accent1"/>
          </a:lnRef>
          <a:fillRef idx="2">
            <a:schemeClr val="accent1"/>
          </a:fillRef>
          <a:effectRef idx="1">
            <a:schemeClr val="accent1"/>
          </a:effectRef>
          <a:fontRef idx="minor">
            <a:schemeClr val="dk1"/>
          </a:fontRef>
        </p:style>
      </p:cxnSp>
      <p:cxnSp>
        <p:nvCxnSpPr>
          <p:cNvPr id="10" name="Straight Arrow Connector 9">
            <a:extLst>
              <a:ext uri="{FF2B5EF4-FFF2-40B4-BE49-F238E27FC236}">
                <a16:creationId xmlns:a16="http://schemas.microsoft.com/office/drawing/2014/main" id="{8AFE339F-6C6D-795E-F01A-08D0F164DAD5}"/>
              </a:ext>
            </a:extLst>
          </p:cNvPr>
          <p:cNvCxnSpPr>
            <a:cxnSpLocks/>
            <a:stCxn id="6" idx="3"/>
            <a:endCxn id="7" idx="1"/>
          </p:cNvCxnSpPr>
          <p:nvPr/>
        </p:nvCxnSpPr>
        <p:spPr>
          <a:xfrm flipV="1">
            <a:off x="5748779" y="1723363"/>
            <a:ext cx="1122171" cy="12821"/>
          </a:xfrm>
          <a:prstGeom prst="straightConnector1">
            <a:avLst/>
          </a:prstGeom>
          <a:ln w="28575" cmpd="sng">
            <a:solidFill>
              <a:schemeClr val="accent2"/>
            </a:solidFill>
            <a:tailEnd type="arrow"/>
          </a:ln>
        </p:spPr>
        <p:style>
          <a:lnRef idx="1">
            <a:schemeClr val="accent1"/>
          </a:lnRef>
          <a:fillRef idx="2">
            <a:schemeClr val="accent1"/>
          </a:fillRef>
          <a:effectRef idx="1">
            <a:schemeClr val="accent1"/>
          </a:effectRef>
          <a:fontRef idx="minor">
            <a:schemeClr val="dk1"/>
          </a:fontRef>
        </p:style>
      </p:cxnSp>
      <p:sp>
        <p:nvSpPr>
          <p:cNvPr id="11" name="Text Placeholder 1">
            <a:extLst>
              <a:ext uri="{FF2B5EF4-FFF2-40B4-BE49-F238E27FC236}">
                <a16:creationId xmlns:a16="http://schemas.microsoft.com/office/drawing/2014/main" id="{26B79B0D-3E39-509A-0FE2-06C0746F33E4}"/>
              </a:ext>
            </a:extLst>
          </p:cNvPr>
          <p:cNvSpPr txBox="1">
            <a:spLocks/>
          </p:cNvSpPr>
          <p:nvPr/>
        </p:nvSpPr>
        <p:spPr>
          <a:xfrm>
            <a:off x="6104897" y="2649281"/>
            <a:ext cx="2966712" cy="1617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1600"/>
              <a:t>PolyA vs random priming</a:t>
            </a:r>
          </a:p>
          <a:p>
            <a:pPr marL="0" indent="0">
              <a:lnSpc>
                <a:spcPct val="150000"/>
              </a:lnSpc>
              <a:spcBef>
                <a:spcPts val="0"/>
              </a:spcBef>
              <a:buFont typeface="Arial" panose="020B0604020202020204" pitchFamily="34" charset="0"/>
              <a:buNone/>
            </a:pPr>
            <a:r>
              <a:rPr lang="en-US" sz="1600"/>
              <a:t>3’/5’ end tagging vs full-length</a:t>
            </a:r>
          </a:p>
          <a:p>
            <a:pPr marL="0" indent="0">
              <a:lnSpc>
                <a:spcPct val="150000"/>
              </a:lnSpc>
              <a:spcBef>
                <a:spcPts val="0"/>
              </a:spcBef>
              <a:buFont typeface="Arial" panose="020B0604020202020204" pitchFamily="34" charset="0"/>
              <a:buNone/>
            </a:pPr>
            <a:r>
              <a:rPr lang="en-US" sz="1600"/>
              <a:t>PCR vs </a:t>
            </a:r>
            <a:r>
              <a:rPr lang="en-US" sz="1600" i="1"/>
              <a:t>in vitro transcription</a:t>
            </a:r>
          </a:p>
          <a:p>
            <a:pPr marL="0" indent="0">
              <a:lnSpc>
                <a:spcPct val="150000"/>
              </a:lnSpc>
              <a:spcBef>
                <a:spcPts val="0"/>
              </a:spcBef>
              <a:buFont typeface="Arial" panose="020B0604020202020204" pitchFamily="34" charset="0"/>
              <a:buNone/>
            </a:pPr>
            <a:r>
              <a:rPr lang="en-US" sz="1600" i="1"/>
              <a:t>…</a:t>
            </a:r>
            <a:endParaRPr lang="en-US" sz="1600" dirty="0"/>
          </a:p>
        </p:txBody>
      </p:sp>
      <p:sp>
        <p:nvSpPr>
          <p:cNvPr id="12" name="Text Placeholder 1">
            <a:extLst>
              <a:ext uri="{FF2B5EF4-FFF2-40B4-BE49-F238E27FC236}">
                <a16:creationId xmlns:a16="http://schemas.microsoft.com/office/drawing/2014/main" id="{B25A4477-7058-711F-4BA3-B2D077276122}"/>
              </a:ext>
            </a:extLst>
          </p:cNvPr>
          <p:cNvSpPr txBox="1">
            <a:spLocks/>
          </p:cNvSpPr>
          <p:nvPr/>
        </p:nvSpPr>
        <p:spPr>
          <a:xfrm>
            <a:off x="2722869" y="2440330"/>
            <a:ext cx="1766119" cy="3521997"/>
          </a:xfrm>
          <a:prstGeom prst="rect">
            <a:avLst/>
          </a:prstGeom>
          <a:noFill/>
        </p:spPr>
        <p:txBody>
          <a:bodyPr vert="horz" lIns="121920" tIns="60960" rIns="121920" bIns="60960" rtlCol="0" anchor="t">
            <a:normAutofit lnSpcReduction="10000"/>
          </a:bodyPr>
          <a:lstStyle>
            <a:lvl1pPr marL="285750" indent="-285750" algn="l" defTabSz="457200" rtl="0" eaLnBrk="1" latinLnBrk="0" hangingPunct="1">
              <a:lnSpc>
                <a:spcPct val="100000"/>
              </a:lnSpc>
              <a:spcBef>
                <a:spcPct val="20000"/>
              </a:spcBef>
              <a:buFont typeface="Arial"/>
              <a:buChar char="•"/>
              <a:defRPr sz="1800" kern="1200" baseline="0">
                <a:solidFill>
                  <a:srgbClr val="185485"/>
                </a:solidFill>
                <a:latin typeface="Arial"/>
                <a:ea typeface="+mn-ea"/>
                <a:cs typeface="Arial"/>
              </a:defRPr>
            </a:lvl1pPr>
            <a:lvl2pPr marL="457200" indent="0" algn="l" defTabSz="457200" rtl="0" eaLnBrk="1" latinLnBrk="0" hangingPunct="1">
              <a:spcBef>
                <a:spcPct val="20000"/>
              </a:spcBef>
              <a:buFont typeface="Arial"/>
              <a:buNone/>
              <a:defRPr sz="1800" kern="1200">
                <a:solidFill>
                  <a:schemeClr val="tx1">
                    <a:tint val="75000"/>
                  </a:schemeClr>
                </a:solidFill>
                <a:latin typeface="Arial"/>
                <a:ea typeface="+mn-ea"/>
                <a:cs typeface="Arial"/>
              </a:defRPr>
            </a:lvl2pPr>
            <a:lvl3pPr marL="914400" indent="0" algn="l" defTabSz="457200" rtl="0" eaLnBrk="1" latinLnBrk="0" hangingPunct="1">
              <a:spcBef>
                <a:spcPct val="20000"/>
              </a:spcBef>
              <a:buFont typeface="Arial"/>
              <a:buNone/>
              <a:defRPr sz="1600" kern="1200">
                <a:solidFill>
                  <a:schemeClr val="tx1">
                    <a:tint val="75000"/>
                  </a:schemeClr>
                </a:solidFill>
                <a:latin typeface="Arial"/>
                <a:ea typeface="+mn-ea"/>
                <a:cs typeface="Arial"/>
              </a:defRPr>
            </a:lvl3pPr>
            <a:lvl4pPr marL="1371600" indent="0" algn="l" defTabSz="457200" rtl="0" eaLnBrk="1" latinLnBrk="0" hangingPunct="1">
              <a:spcBef>
                <a:spcPct val="20000"/>
              </a:spcBef>
              <a:buFont typeface="Arial"/>
              <a:buNone/>
              <a:defRPr sz="1400" kern="1200">
                <a:solidFill>
                  <a:schemeClr val="tx1">
                    <a:tint val="75000"/>
                  </a:schemeClr>
                </a:solidFill>
                <a:latin typeface="Arial"/>
                <a:ea typeface="+mn-ea"/>
                <a:cs typeface="Arial"/>
              </a:defRPr>
            </a:lvl4pPr>
            <a:lvl5pPr marL="1828800" indent="0" algn="l" defTabSz="457200" rtl="0" eaLnBrk="1" latinLnBrk="0" hangingPunct="1">
              <a:spcBef>
                <a:spcPct val="20000"/>
              </a:spcBef>
              <a:buFont typeface="Arial"/>
              <a:buNone/>
              <a:defRPr sz="1400" kern="1200">
                <a:solidFill>
                  <a:schemeClr val="tx1">
                    <a:tint val="75000"/>
                  </a:schemeClr>
                </a:solidFill>
                <a:latin typeface="Arial"/>
                <a:ea typeface="+mn-ea"/>
                <a:cs typeface="Arial"/>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marL="0" indent="0" algn="ctr">
              <a:lnSpc>
                <a:spcPct val="150000"/>
              </a:lnSpc>
              <a:spcBef>
                <a:spcPts val="0"/>
              </a:spcBef>
              <a:buNone/>
            </a:pPr>
            <a:r>
              <a:rPr lang="en-US" sz="1600" b="1" dirty="0"/>
              <a:t>FACS</a:t>
            </a:r>
          </a:p>
          <a:p>
            <a:pPr marL="0" indent="0" algn="ctr">
              <a:lnSpc>
                <a:spcPct val="150000"/>
              </a:lnSpc>
              <a:spcBef>
                <a:spcPts val="0"/>
              </a:spcBef>
              <a:buNone/>
            </a:pPr>
            <a:endParaRPr lang="en-US" sz="1600" b="1" dirty="0"/>
          </a:p>
          <a:p>
            <a:pPr marL="0" indent="0" algn="ctr">
              <a:lnSpc>
                <a:spcPct val="150000"/>
              </a:lnSpc>
              <a:spcBef>
                <a:spcPts val="0"/>
              </a:spcBef>
              <a:buNone/>
            </a:pPr>
            <a:r>
              <a:rPr lang="en-US" sz="1600" b="1" dirty="0"/>
              <a:t>Micro-capture</a:t>
            </a:r>
          </a:p>
          <a:p>
            <a:pPr marL="0" indent="0" algn="ctr">
              <a:lnSpc>
                <a:spcPct val="150000"/>
              </a:lnSpc>
              <a:spcBef>
                <a:spcPts val="0"/>
              </a:spcBef>
              <a:buNone/>
            </a:pPr>
            <a:endParaRPr lang="en-US" sz="1600" b="1" dirty="0"/>
          </a:p>
          <a:p>
            <a:pPr marL="0" indent="0" algn="ctr">
              <a:lnSpc>
                <a:spcPct val="150000"/>
              </a:lnSpc>
              <a:spcBef>
                <a:spcPts val="0"/>
              </a:spcBef>
              <a:buNone/>
            </a:pPr>
            <a:r>
              <a:rPr lang="en-US" sz="1600" b="1" dirty="0"/>
              <a:t>Droplet</a:t>
            </a:r>
          </a:p>
          <a:p>
            <a:pPr marL="0" indent="0" algn="ctr">
              <a:lnSpc>
                <a:spcPct val="150000"/>
              </a:lnSpc>
              <a:spcBef>
                <a:spcPts val="0"/>
              </a:spcBef>
              <a:buNone/>
            </a:pPr>
            <a:endParaRPr lang="en-US" sz="1600" b="1" dirty="0"/>
          </a:p>
          <a:p>
            <a:pPr marL="0" indent="0" algn="ctr">
              <a:lnSpc>
                <a:spcPct val="150000"/>
              </a:lnSpc>
              <a:spcBef>
                <a:spcPts val="0"/>
              </a:spcBef>
              <a:buNone/>
            </a:pPr>
            <a:r>
              <a:rPr lang="en-US" sz="1600" b="1" dirty="0" err="1"/>
              <a:t>Nanowell</a:t>
            </a:r>
            <a:endParaRPr lang="en-US" sz="1600" b="1" dirty="0"/>
          </a:p>
          <a:p>
            <a:pPr marL="0" indent="0" algn="ctr">
              <a:lnSpc>
                <a:spcPct val="150000"/>
              </a:lnSpc>
              <a:spcBef>
                <a:spcPts val="0"/>
              </a:spcBef>
              <a:buNone/>
            </a:pPr>
            <a:endParaRPr lang="en-US" sz="1600" b="1" dirty="0"/>
          </a:p>
          <a:p>
            <a:pPr marL="0" indent="0" algn="ctr">
              <a:lnSpc>
                <a:spcPct val="150000"/>
              </a:lnSpc>
              <a:spcBef>
                <a:spcPts val="0"/>
              </a:spcBef>
              <a:buNone/>
            </a:pPr>
            <a:r>
              <a:rPr lang="en-US" sz="1600" b="1" dirty="0"/>
              <a:t>Split/pool </a:t>
            </a:r>
          </a:p>
          <a:p>
            <a:pPr marL="0" indent="0" algn="ctr">
              <a:lnSpc>
                <a:spcPct val="150000"/>
              </a:lnSpc>
              <a:spcBef>
                <a:spcPts val="0"/>
              </a:spcBef>
              <a:buNone/>
            </a:pPr>
            <a:r>
              <a:rPr lang="en-US" sz="1600" b="1" dirty="0"/>
              <a:t>barcoding</a:t>
            </a:r>
          </a:p>
        </p:txBody>
      </p:sp>
      <p:pic>
        <p:nvPicPr>
          <p:cNvPr id="13" name="Content Placeholder 4">
            <a:extLst>
              <a:ext uri="{FF2B5EF4-FFF2-40B4-BE49-F238E27FC236}">
                <a16:creationId xmlns:a16="http://schemas.microsoft.com/office/drawing/2014/main" id="{5708973B-3E9F-0D27-E162-F8BE2EACFFDE}"/>
              </a:ext>
            </a:extLst>
          </p:cNvPr>
          <p:cNvPicPr>
            <a:picLocks noChangeAspect="1"/>
          </p:cNvPicPr>
          <p:nvPr/>
        </p:nvPicPr>
        <p:blipFill rotWithShape="1">
          <a:blip r:embed="rId3"/>
          <a:srcRect l="5456" t="6369" r="5458" b="3495"/>
          <a:stretch/>
        </p:blipFill>
        <p:spPr>
          <a:xfrm>
            <a:off x="4521666" y="5291442"/>
            <a:ext cx="592201" cy="584993"/>
          </a:xfrm>
          <a:prstGeom prst="rect">
            <a:avLst/>
          </a:prstGeom>
        </p:spPr>
      </p:pic>
      <p:grpSp>
        <p:nvGrpSpPr>
          <p:cNvPr id="14" name="Group 13">
            <a:extLst>
              <a:ext uri="{FF2B5EF4-FFF2-40B4-BE49-F238E27FC236}">
                <a16:creationId xmlns:a16="http://schemas.microsoft.com/office/drawing/2014/main" id="{2AF42C22-9CAF-8F38-7E10-891A531830B1}"/>
              </a:ext>
            </a:extLst>
          </p:cNvPr>
          <p:cNvGrpSpPr/>
          <p:nvPr/>
        </p:nvGrpSpPr>
        <p:grpSpPr>
          <a:xfrm>
            <a:off x="9011423" y="2062871"/>
            <a:ext cx="2526807" cy="4186493"/>
            <a:chOff x="8994633" y="2230925"/>
            <a:chExt cx="2654133" cy="4261670"/>
          </a:xfrm>
        </p:grpSpPr>
        <p:pic>
          <p:nvPicPr>
            <p:cNvPr id="15" name="Picture 14">
              <a:extLst>
                <a:ext uri="{FF2B5EF4-FFF2-40B4-BE49-F238E27FC236}">
                  <a16:creationId xmlns:a16="http://schemas.microsoft.com/office/drawing/2014/main" id="{62752E46-DE61-6284-45FE-DFF1A9D9F67A}"/>
                </a:ext>
              </a:extLst>
            </p:cNvPr>
            <p:cNvPicPr>
              <a:picLocks noChangeAspect="1"/>
            </p:cNvPicPr>
            <p:nvPr/>
          </p:nvPicPr>
          <p:blipFill rotWithShape="1">
            <a:blip r:embed="rId4"/>
            <a:srcRect l="6278"/>
            <a:stretch/>
          </p:blipFill>
          <p:spPr>
            <a:xfrm>
              <a:off x="9385671" y="2552399"/>
              <a:ext cx="1760915" cy="1036135"/>
            </a:xfrm>
            <a:prstGeom prst="rect">
              <a:avLst/>
            </a:prstGeom>
          </p:spPr>
        </p:pic>
        <p:pic>
          <p:nvPicPr>
            <p:cNvPr id="16" name="Picture 15">
              <a:extLst>
                <a:ext uri="{FF2B5EF4-FFF2-40B4-BE49-F238E27FC236}">
                  <a16:creationId xmlns:a16="http://schemas.microsoft.com/office/drawing/2014/main" id="{C65E4323-F4B1-4699-3562-40503A1D3306}"/>
                </a:ext>
              </a:extLst>
            </p:cNvPr>
            <p:cNvPicPr>
              <a:picLocks noChangeAspect="1"/>
            </p:cNvPicPr>
            <p:nvPr/>
          </p:nvPicPr>
          <p:blipFill>
            <a:blip r:embed="rId5"/>
            <a:stretch>
              <a:fillRect/>
            </a:stretch>
          </p:blipFill>
          <p:spPr>
            <a:xfrm>
              <a:off x="9295592" y="3989920"/>
              <a:ext cx="1911869" cy="1634576"/>
            </a:xfrm>
            <a:prstGeom prst="rect">
              <a:avLst/>
            </a:prstGeom>
          </p:spPr>
        </p:pic>
        <p:sp>
          <p:nvSpPr>
            <p:cNvPr id="17" name="TextBox 16">
              <a:extLst>
                <a:ext uri="{FF2B5EF4-FFF2-40B4-BE49-F238E27FC236}">
                  <a16:creationId xmlns:a16="http://schemas.microsoft.com/office/drawing/2014/main" id="{3E0738F0-1C8E-3C7F-A9CB-A8D44374420D}"/>
                </a:ext>
              </a:extLst>
            </p:cNvPr>
            <p:cNvSpPr txBox="1"/>
            <p:nvPr/>
          </p:nvSpPr>
          <p:spPr>
            <a:xfrm>
              <a:off x="8994633" y="5359453"/>
              <a:ext cx="2636204" cy="379656"/>
            </a:xfrm>
            <a:prstGeom prst="rect">
              <a:avLst/>
            </a:prstGeom>
            <a:noFill/>
          </p:spPr>
          <p:txBody>
            <a:bodyPr wrap="square" rtlCol="0">
              <a:spAutoFit/>
            </a:bodyPr>
            <a:lstStyle/>
            <a:p>
              <a:pPr algn="ctr"/>
              <a:r>
                <a:rPr lang="en-US" sz="1867" dirty="0">
                  <a:solidFill>
                    <a:srgbClr val="7F7F7F"/>
                  </a:solidFill>
                </a:rPr>
                <a:t>~ 500M Reads</a:t>
              </a:r>
            </a:p>
          </p:txBody>
        </p:sp>
        <p:sp>
          <p:nvSpPr>
            <p:cNvPr id="18" name="TextBox 17">
              <a:extLst>
                <a:ext uri="{FF2B5EF4-FFF2-40B4-BE49-F238E27FC236}">
                  <a16:creationId xmlns:a16="http://schemas.microsoft.com/office/drawing/2014/main" id="{88D937A8-FD52-5C1C-109F-48B821B656A6}"/>
                </a:ext>
              </a:extLst>
            </p:cNvPr>
            <p:cNvSpPr txBox="1"/>
            <p:nvPr/>
          </p:nvSpPr>
          <p:spPr>
            <a:xfrm>
              <a:off x="9505487" y="3465214"/>
              <a:ext cx="1614493" cy="379656"/>
            </a:xfrm>
            <a:prstGeom prst="rect">
              <a:avLst/>
            </a:prstGeom>
            <a:noFill/>
          </p:spPr>
          <p:txBody>
            <a:bodyPr wrap="square" rtlCol="0">
              <a:spAutoFit/>
            </a:bodyPr>
            <a:lstStyle/>
            <a:p>
              <a:pPr algn="ctr"/>
              <a:r>
                <a:rPr lang="en-US" sz="1867" dirty="0">
                  <a:solidFill>
                    <a:srgbClr val="7F7F7F"/>
                  </a:solidFill>
                </a:rPr>
                <a:t>~20M reads</a:t>
              </a:r>
            </a:p>
          </p:txBody>
        </p:sp>
        <p:sp>
          <p:nvSpPr>
            <p:cNvPr id="19" name="TextBox 18">
              <a:extLst>
                <a:ext uri="{FF2B5EF4-FFF2-40B4-BE49-F238E27FC236}">
                  <a16:creationId xmlns:a16="http://schemas.microsoft.com/office/drawing/2014/main" id="{550ACDE6-63C9-709B-85B3-001624D45C46}"/>
                </a:ext>
              </a:extLst>
            </p:cNvPr>
            <p:cNvSpPr txBox="1"/>
            <p:nvPr/>
          </p:nvSpPr>
          <p:spPr>
            <a:xfrm>
              <a:off x="9295593" y="2230925"/>
              <a:ext cx="2098260" cy="379656"/>
            </a:xfrm>
            <a:prstGeom prst="rect">
              <a:avLst/>
            </a:prstGeom>
            <a:noFill/>
          </p:spPr>
          <p:txBody>
            <a:bodyPr wrap="square" rtlCol="0">
              <a:spAutoFit/>
            </a:bodyPr>
            <a:lstStyle/>
            <a:p>
              <a:pPr algn="ctr"/>
              <a:r>
                <a:rPr lang="en-US" sz="1867" b="1" dirty="0" err="1">
                  <a:solidFill>
                    <a:srgbClr val="254061"/>
                  </a:solidFill>
                  <a:latin typeface="Arial" panose="020B0604020202020204" pitchFamily="34" charset="0"/>
                  <a:cs typeface="Arial" panose="020B0604020202020204" pitchFamily="34" charset="0"/>
                </a:rPr>
                <a:t>MiSeq</a:t>
              </a:r>
              <a:endParaRPr lang="en-US" sz="1867" b="1" dirty="0">
                <a:solidFill>
                  <a:srgbClr val="25406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71AA4831-F58C-4260-F35E-ACD289D5C34F}"/>
                </a:ext>
              </a:extLst>
            </p:cNvPr>
            <p:cNvSpPr txBox="1"/>
            <p:nvPr/>
          </p:nvSpPr>
          <p:spPr>
            <a:xfrm>
              <a:off x="9295591" y="3803089"/>
              <a:ext cx="2098260" cy="379656"/>
            </a:xfrm>
            <a:prstGeom prst="rect">
              <a:avLst/>
            </a:prstGeom>
            <a:noFill/>
          </p:spPr>
          <p:txBody>
            <a:bodyPr wrap="square" rtlCol="0">
              <a:spAutoFit/>
            </a:bodyPr>
            <a:lstStyle/>
            <a:p>
              <a:pPr algn="ctr"/>
              <a:r>
                <a:rPr lang="en-US" sz="1867" b="1" dirty="0" err="1">
                  <a:solidFill>
                    <a:srgbClr val="254061"/>
                  </a:solidFill>
                  <a:latin typeface="Arial" panose="020B0604020202020204" pitchFamily="34" charset="0"/>
                  <a:cs typeface="Arial" panose="020B0604020202020204" pitchFamily="34" charset="0"/>
                </a:rPr>
                <a:t>NextSeq</a:t>
              </a:r>
              <a:endParaRPr lang="en-US" sz="1867" b="1" dirty="0">
                <a:solidFill>
                  <a:srgbClr val="25406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975DD254-954B-6417-F9E3-591A0B2B8F25}"/>
                </a:ext>
              </a:extLst>
            </p:cNvPr>
            <p:cNvSpPr txBox="1"/>
            <p:nvPr/>
          </p:nvSpPr>
          <p:spPr>
            <a:xfrm>
              <a:off x="9012562" y="5825618"/>
              <a:ext cx="2636204" cy="666977"/>
            </a:xfrm>
            <a:prstGeom prst="rect">
              <a:avLst/>
            </a:prstGeom>
            <a:noFill/>
          </p:spPr>
          <p:txBody>
            <a:bodyPr wrap="square" rtlCol="0">
              <a:spAutoFit/>
            </a:bodyPr>
            <a:lstStyle/>
            <a:p>
              <a:pPr algn="ctr"/>
              <a:r>
                <a:rPr lang="en-US" sz="1867" b="1" dirty="0" err="1">
                  <a:solidFill>
                    <a:schemeClr val="tx2"/>
                  </a:solidFill>
                </a:rPr>
                <a:t>NovaSeq</a:t>
              </a:r>
              <a:r>
                <a:rPr lang="en-US" sz="1867" dirty="0">
                  <a:solidFill>
                    <a:srgbClr val="7F7F7F"/>
                  </a:solidFill>
                </a:rPr>
                <a:t>: </a:t>
              </a:r>
            </a:p>
            <a:p>
              <a:pPr algn="ctr"/>
              <a:r>
                <a:rPr lang="en-US" sz="1867" dirty="0">
                  <a:solidFill>
                    <a:srgbClr val="7F7F7F"/>
                  </a:solidFill>
                </a:rPr>
                <a:t>~ 6B Reads</a:t>
              </a:r>
            </a:p>
          </p:txBody>
        </p:sp>
      </p:grpSp>
      <p:sp>
        <p:nvSpPr>
          <p:cNvPr id="22" name="Rounded Rectangle 21">
            <a:extLst>
              <a:ext uri="{FF2B5EF4-FFF2-40B4-BE49-F238E27FC236}">
                <a16:creationId xmlns:a16="http://schemas.microsoft.com/office/drawing/2014/main" id="{4542647E-C759-B026-865D-324C3EA004B9}"/>
              </a:ext>
            </a:extLst>
          </p:cNvPr>
          <p:cNvSpPr/>
          <p:nvPr/>
        </p:nvSpPr>
        <p:spPr>
          <a:xfrm>
            <a:off x="820792" y="1370126"/>
            <a:ext cx="1515560" cy="732116"/>
          </a:xfrm>
          <a:prstGeom prst="roundRect">
            <a:avLst/>
          </a:prstGeom>
          <a:solidFill>
            <a:schemeClr val="tx2"/>
          </a:solidFill>
          <a:ln w="12700" cmpd="sng">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dirty="0">
                <a:solidFill>
                  <a:schemeClr val="bg1"/>
                </a:solidFill>
              </a:rPr>
              <a:t>Sample preparation</a:t>
            </a:r>
          </a:p>
        </p:txBody>
      </p:sp>
      <p:cxnSp>
        <p:nvCxnSpPr>
          <p:cNvPr id="23" name="Straight Arrow Connector 22">
            <a:extLst>
              <a:ext uri="{FF2B5EF4-FFF2-40B4-BE49-F238E27FC236}">
                <a16:creationId xmlns:a16="http://schemas.microsoft.com/office/drawing/2014/main" id="{C8EFBDF9-CB5C-0CFF-CBE6-2F6880C45DE4}"/>
              </a:ext>
            </a:extLst>
          </p:cNvPr>
          <p:cNvCxnSpPr>
            <a:cxnSpLocks/>
            <a:stCxn id="22" idx="3"/>
            <a:endCxn id="6" idx="1"/>
          </p:cNvCxnSpPr>
          <p:nvPr/>
        </p:nvCxnSpPr>
        <p:spPr>
          <a:xfrm>
            <a:off x="2336352" y="1736184"/>
            <a:ext cx="1452605" cy="0"/>
          </a:xfrm>
          <a:prstGeom prst="straightConnector1">
            <a:avLst/>
          </a:prstGeom>
          <a:ln w="28575" cmpd="sng">
            <a:solidFill>
              <a:schemeClr val="accent2"/>
            </a:solidFill>
            <a:tailEnd type="arrow"/>
          </a:ln>
        </p:spPr>
        <p:style>
          <a:lnRef idx="1">
            <a:schemeClr val="accent1"/>
          </a:lnRef>
          <a:fillRef idx="2">
            <a:schemeClr val="accent1"/>
          </a:fillRef>
          <a:effectRef idx="1">
            <a:schemeClr val="accent1"/>
          </a:effectRef>
          <a:fontRef idx="minor">
            <a:schemeClr val="dk1"/>
          </a:fontRef>
        </p:style>
      </p:cxnSp>
      <p:pic>
        <p:nvPicPr>
          <p:cNvPr id="24" name="Picture 23">
            <a:extLst>
              <a:ext uri="{FF2B5EF4-FFF2-40B4-BE49-F238E27FC236}">
                <a16:creationId xmlns:a16="http://schemas.microsoft.com/office/drawing/2014/main" id="{0EEF71DB-0256-DFDB-8E55-1D971BA1769C}"/>
              </a:ext>
            </a:extLst>
          </p:cNvPr>
          <p:cNvPicPr>
            <a:picLocks noChangeAspect="1"/>
          </p:cNvPicPr>
          <p:nvPr/>
        </p:nvPicPr>
        <p:blipFill>
          <a:blip r:embed="rId6"/>
          <a:stretch>
            <a:fillRect/>
          </a:stretch>
        </p:blipFill>
        <p:spPr>
          <a:xfrm>
            <a:off x="857124" y="2379359"/>
            <a:ext cx="1631749" cy="1085855"/>
          </a:xfrm>
          <a:prstGeom prst="rect">
            <a:avLst/>
          </a:prstGeom>
        </p:spPr>
      </p:pic>
      <p:pic>
        <p:nvPicPr>
          <p:cNvPr id="25" name="Picture 24">
            <a:extLst>
              <a:ext uri="{FF2B5EF4-FFF2-40B4-BE49-F238E27FC236}">
                <a16:creationId xmlns:a16="http://schemas.microsoft.com/office/drawing/2014/main" id="{DC8C9C9C-FAB3-0F54-FC66-57C2AB97118C}"/>
              </a:ext>
            </a:extLst>
          </p:cNvPr>
          <p:cNvPicPr>
            <a:picLocks noChangeAspect="1"/>
          </p:cNvPicPr>
          <p:nvPr/>
        </p:nvPicPr>
        <p:blipFill>
          <a:blip r:embed="rId7"/>
          <a:stretch>
            <a:fillRect/>
          </a:stretch>
        </p:blipFill>
        <p:spPr>
          <a:xfrm>
            <a:off x="820793" y="3690714"/>
            <a:ext cx="1715687" cy="1086601"/>
          </a:xfrm>
          <a:prstGeom prst="rect">
            <a:avLst/>
          </a:prstGeom>
        </p:spPr>
      </p:pic>
      <p:pic>
        <p:nvPicPr>
          <p:cNvPr id="26" name="Picture 47" descr="G:\Granicus\20110729-K562-from_4000_cells\Date 29-07-2011 16-31\Workspace 1\Tile000003.bmp">
            <a:extLst>
              <a:ext uri="{FF2B5EF4-FFF2-40B4-BE49-F238E27FC236}">
                <a16:creationId xmlns:a16="http://schemas.microsoft.com/office/drawing/2014/main" id="{4D15B0DB-EDE8-F1FB-0169-63393DE5B7D6}"/>
              </a:ext>
            </a:extLst>
          </p:cNvPr>
          <p:cNvPicPr>
            <a:picLocks noChangeAspect="1" noChangeArrowheads="1"/>
          </p:cNvPicPr>
          <p:nvPr/>
        </p:nvPicPr>
        <p:blipFill rotWithShape="1">
          <a:blip r:embed="rId8" cstate="print"/>
          <a:srcRect l="12662" t="1949" r="14781" b="630"/>
          <a:stretch/>
        </p:blipFill>
        <p:spPr bwMode="auto">
          <a:xfrm>
            <a:off x="4517445" y="3062401"/>
            <a:ext cx="592201" cy="592956"/>
          </a:xfrm>
          <a:prstGeom prst="rect">
            <a:avLst/>
          </a:prstGeom>
          <a:noFill/>
          <a:ln w="9525">
            <a:solidFill>
              <a:srgbClr val="FFFFFF"/>
            </a:solidFill>
            <a:miter lim="800000"/>
            <a:headEnd/>
            <a:tailEnd/>
          </a:ln>
        </p:spPr>
      </p:pic>
      <p:pic>
        <p:nvPicPr>
          <p:cNvPr id="27" name="Picture 26">
            <a:extLst>
              <a:ext uri="{FF2B5EF4-FFF2-40B4-BE49-F238E27FC236}">
                <a16:creationId xmlns:a16="http://schemas.microsoft.com/office/drawing/2014/main" id="{DD354302-44E0-C713-4C03-32F8A0ED737D}"/>
              </a:ext>
            </a:extLst>
          </p:cNvPr>
          <p:cNvPicPr>
            <a:picLocks noChangeAspect="1"/>
          </p:cNvPicPr>
          <p:nvPr/>
        </p:nvPicPr>
        <p:blipFill rotWithShape="1">
          <a:blip r:embed="rId9"/>
          <a:srcRect l="5707" t="9325" r="19201" b="7226"/>
          <a:stretch/>
        </p:blipFill>
        <p:spPr>
          <a:xfrm>
            <a:off x="4526678" y="3810724"/>
            <a:ext cx="592201" cy="584993"/>
          </a:xfrm>
          <a:prstGeom prst="rect">
            <a:avLst/>
          </a:prstGeom>
        </p:spPr>
      </p:pic>
      <p:pic>
        <p:nvPicPr>
          <p:cNvPr id="28" name="Picture 27" descr="96-well-pcr-plates-feature.jpg">
            <a:extLst>
              <a:ext uri="{FF2B5EF4-FFF2-40B4-BE49-F238E27FC236}">
                <a16:creationId xmlns:a16="http://schemas.microsoft.com/office/drawing/2014/main" id="{A38997B3-ED7B-04E2-BF3E-CFD4FA76E8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06549" y="2413228"/>
            <a:ext cx="984993" cy="527675"/>
          </a:xfrm>
          <a:prstGeom prst="rect">
            <a:avLst/>
          </a:prstGeom>
        </p:spPr>
      </p:pic>
      <p:pic>
        <p:nvPicPr>
          <p:cNvPr id="29" name="Picture 28">
            <a:extLst>
              <a:ext uri="{FF2B5EF4-FFF2-40B4-BE49-F238E27FC236}">
                <a16:creationId xmlns:a16="http://schemas.microsoft.com/office/drawing/2014/main" id="{7585CFAB-BC3D-39BF-5B4D-83311187C6BB}"/>
              </a:ext>
            </a:extLst>
          </p:cNvPr>
          <p:cNvPicPr>
            <a:picLocks noChangeAspect="1"/>
          </p:cNvPicPr>
          <p:nvPr/>
        </p:nvPicPr>
        <p:blipFill rotWithShape="1">
          <a:blip r:embed="rId11">
            <a:extLst>
              <a:ext uri="{28A0092B-C50C-407E-A947-70E740481C1C}">
                <a14:useLocalDpi xmlns:a14="http://schemas.microsoft.com/office/drawing/2010/main" val="0"/>
              </a:ext>
            </a:extLst>
          </a:blip>
          <a:srcRect l="36187" t="36186" b="1"/>
          <a:stretch/>
        </p:blipFill>
        <p:spPr>
          <a:xfrm rot="10800000">
            <a:off x="4526677" y="4551083"/>
            <a:ext cx="592200" cy="584992"/>
          </a:xfrm>
          <a:prstGeom prst="rect">
            <a:avLst/>
          </a:prstGeom>
        </p:spPr>
      </p:pic>
    </p:spTree>
    <p:extLst>
      <p:ext uri="{BB962C8B-B14F-4D97-AF65-F5344CB8AC3E}">
        <p14:creationId xmlns:p14="http://schemas.microsoft.com/office/powerpoint/2010/main" val="1225766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Basics of bioinformatics tool-kits in omics research.</a:t>
            </a:r>
          </a:p>
        </p:txBody>
      </p:sp>
      <p:sp>
        <p:nvSpPr>
          <p:cNvPr id="6" name="TextBox 5">
            <a:extLst>
              <a:ext uri="{FF2B5EF4-FFF2-40B4-BE49-F238E27FC236}">
                <a16:creationId xmlns:a16="http://schemas.microsoft.com/office/drawing/2014/main" id="{370B2A92-C78B-F069-F06E-7BBEAE618E55}"/>
              </a:ext>
            </a:extLst>
          </p:cNvPr>
          <p:cNvSpPr txBox="1"/>
          <p:nvPr/>
        </p:nvSpPr>
        <p:spPr>
          <a:xfrm>
            <a:off x="1390650" y="1580298"/>
            <a:ext cx="2705100" cy="830997"/>
          </a:xfrm>
          <a:prstGeom prst="rect">
            <a:avLst/>
          </a:prstGeom>
          <a:noFill/>
        </p:spPr>
        <p:txBody>
          <a:bodyPr wrap="square" rtlCol="0">
            <a:spAutoFit/>
          </a:bodyPr>
          <a:lstStyle/>
          <a:p>
            <a:r>
              <a:rPr lang="en-US" sz="2400" b="1" dirty="0"/>
              <a:t>Programming languages</a:t>
            </a:r>
          </a:p>
        </p:txBody>
      </p:sp>
      <p:sp>
        <p:nvSpPr>
          <p:cNvPr id="7" name="TextBox 6">
            <a:extLst>
              <a:ext uri="{FF2B5EF4-FFF2-40B4-BE49-F238E27FC236}">
                <a16:creationId xmlns:a16="http://schemas.microsoft.com/office/drawing/2014/main" id="{9D690510-4F21-AAD2-6C8C-F694B93E1160}"/>
              </a:ext>
            </a:extLst>
          </p:cNvPr>
          <p:cNvSpPr txBox="1"/>
          <p:nvPr/>
        </p:nvSpPr>
        <p:spPr>
          <a:xfrm>
            <a:off x="1390650" y="4085373"/>
            <a:ext cx="2705100" cy="830997"/>
          </a:xfrm>
          <a:prstGeom prst="rect">
            <a:avLst/>
          </a:prstGeom>
          <a:noFill/>
        </p:spPr>
        <p:txBody>
          <a:bodyPr wrap="square" rtlCol="0">
            <a:spAutoFit/>
          </a:bodyPr>
          <a:lstStyle/>
          <a:p>
            <a:r>
              <a:rPr lang="en-US" sz="2400" b="1" dirty="0"/>
              <a:t>“Backbone” packages</a:t>
            </a:r>
          </a:p>
        </p:txBody>
      </p:sp>
      <p:sp>
        <p:nvSpPr>
          <p:cNvPr id="8" name="TextBox 7">
            <a:extLst>
              <a:ext uri="{FF2B5EF4-FFF2-40B4-BE49-F238E27FC236}">
                <a16:creationId xmlns:a16="http://schemas.microsoft.com/office/drawing/2014/main" id="{D57080AC-E4B6-BE6D-B85A-5B3C9A80B65A}"/>
              </a:ext>
            </a:extLst>
          </p:cNvPr>
          <p:cNvSpPr txBox="1"/>
          <p:nvPr/>
        </p:nvSpPr>
        <p:spPr>
          <a:xfrm>
            <a:off x="1390650" y="5277702"/>
            <a:ext cx="2705100" cy="830997"/>
          </a:xfrm>
          <a:prstGeom prst="rect">
            <a:avLst/>
          </a:prstGeom>
          <a:noFill/>
        </p:spPr>
        <p:txBody>
          <a:bodyPr wrap="square" rtlCol="0">
            <a:spAutoFit/>
          </a:bodyPr>
          <a:lstStyle/>
          <a:p>
            <a:r>
              <a:rPr lang="en-US" sz="2400" b="1" dirty="0"/>
              <a:t>specialized packages</a:t>
            </a:r>
          </a:p>
        </p:txBody>
      </p:sp>
      <p:sp>
        <p:nvSpPr>
          <p:cNvPr id="9" name="TextBox 8">
            <a:extLst>
              <a:ext uri="{FF2B5EF4-FFF2-40B4-BE49-F238E27FC236}">
                <a16:creationId xmlns:a16="http://schemas.microsoft.com/office/drawing/2014/main" id="{F06147DB-CF72-EE29-D9E2-2807C9F6D584}"/>
              </a:ext>
            </a:extLst>
          </p:cNvPr>
          <p:cNvSpPr txBox="1"/>
          <p:nvPr/>
        </p:nvSpPr>
        <p:spPr>
          <a:xfrm>
            <a:off x="4552950" y="1764962"/>
            <a:ext cx="704850" cy="461665"/>
          </a:xfrm>
          <a:prstGeom prst="rect">
            <a:avLst/>
          </a:prstGeom>
          <a:noFill/>
        </p:spPr>
        <p:txBody>
          <a:bodyPr wrap="square" rtlCol="0">
            <a:spAutoFit/>
          </a:bodyPr>
          <a:lstStyle/>
          <a:p>
            <a:r>
              <a:rPr lang="en-US" sz="2400" dirty="0"/>
              <a:t>R</a:t>
            </a:r>
          </a:p>
        </p:txBody>
      </p:sp>
      <p:sp>
        <p:nvSpPr>
          <p:cNvPr id="10" name="TextBox 9">
            <a:extLst>
              <a:ext uri="{FF2B5EF4-FFF2-40B4-BE49-F238E27FC236}">
                <a16:creationId xmlns:a16="http://schemas.microsoft.com/office/drawing/2014/main" id="{CE47A685-71D2-1DB2-FB2C-F7A63E2E9077}"/>
              </a:ext>
            </a:extLst>
          </p:cNvPr>
          <p:cNvSpPr txBox="1"/>
          <p:nvPr/>
        </p:nvSpPr>
        <p:spPr>
          <a:xfrm>
            <a:off x="8096252" y="1764962"/>
            <a:ext cx="1409698" cy="461665"/>
          </a:xfrm>
          <a:prstGeom prst="rect">
            <a:avLst/>
          </a:prstGeom>
          <a:noFill/>
        </p:spPr>
        <p:txBody>
          <a:bodyPr wrap="square" rtlCol="0">
            <a:spAutoFit/>
          </a:bodyPr>
          <a:lstStyle/>
          <a:p>
            <a:r>
              <a:rPr lang="en-US" sz="2400" dirty="0"/>
              <a:t>python</a:t>
            </a:r>
          </a:p>
        </p:txBody>
      </p:sp>
      <p:sp>
        <p:nvSpPr>
          <p:cNvPr id="11" name="TextBox 10">
            <a:extLst>
              <a:ext uri="{FF2B5EF4-FFF2-40B4-BE49-F238E27FC236}">
                <a16:creationId xmlns:a16="http://schemas.microsoft.com/office/drawing/2014/main" id="{BC57D0A8-3C38-ABC6-5112-D3DF826B2858}"/>
              </a:ext>
            </a:extLst>
          </p:cNvPr>
          <p:cNvSpPr txBox="1"/>
          <p:nvPr/>
        </p:nvSpPr>
        <p:spPr>
          <a:xfrm>
            <a:off x="4552950" y="2862201"/>
            <a:ext cx="1885950" cy="461665"/>
          </a:xfrm>
          <a:prstGeom prst="rect">
            <a:avLst/>
          </a:prstGeom>
          <a:noFill/>
        </p:spPr>
        <p:txBody>
          <a:bodyPr wrap="square" rtlCol="0">
            <a:spAutoFit/>
          </a:bodyPr>
          <a:lstStyle/>
          <a:p>
            <a:r>
              <a:rPr lang="en-US" sz="2400" dirty="0"/>
              <a:t>Bioconductor</a:t>
            </a:r>
          </a:p>
        </p:txBody>
      </p:sp>
      <p:sp>
        <p:nvSpPr>
          <p:cNvPr id="12" name="TextBox 11">
            <a:extLst>
              <a:ext uri="{FF2B5EF4-FFF2-40B4-BE49-F238E27FC236}">
                <a16:creationId xmlns:a16="http://schemas.microsoft.com/office/drawing/2014/main" id="{80B32101-C1FF-320D-2E84-44BE7A757C4F}"/>
              </a:ext>
            </a:extLst>
          </p:cNvPr>
          <p:cNvSpPr txBox="1"/>
          <p:nvPr/>
        </p:nvSpPr>
        <p:spPr>
          <a:xfrm>
            <a:off x="1390650" y="2772627"/>
            <a:ext cx="2705100" cy="830997"/>
          </a:xfrm>
          <a:prstGeom prst="rect">
            <a:avLst/>
          </a:prstGeom>
          <a:noFill/>
        </p:spPr>
        <p:txBody>
          <a:bodyPr wrap="square" rtlCol="0">
            <a:spAutoFit/>
          </a:bodyPr>
          <a:lstStyle/>
          <a:p>
            <a:r>
              <a:rPr lang="en-US" sz="2400" b="1" dirty="0"/>
              <a:t>package environments</a:t>
            </a:r>
          </a:p>
        </p:txBody>
      </p:sp>
      <p:sp>
        <p:nvSpPr>
          <p:cNvPr id="13" name="TextBox 12">
            <a:extLst>
              <a:ext uri="{FF2B5EF4-FFF2-40B4-BE49-F238E27FC236}">
                <a16:creationId xmlns:a16="http://schemas.microsoft.com/office/drawing/2014/main" id="{C23A1438-56DA-79AE-1C38-77D156623250}"/>
              </a:ext>
            </a:extLst>
          </p:cNvPr>
          <p:cNvSpPr txBox="1"/>
          <p:nvPr/>
        </p:nvSpPr>
        <p:spPr>
          <a:xfrm>
            <a:off x="8077202" y="2861221"/>
            <a:ext cx="1885950" cy="461665"/>
          </a:xfrm>
          <a:prstGeom prst="rect">
            <a:avLst/>
          </a:prstGeom>
          <a:noFill/>
        </p:spPr>
        <p:txBody>
          <a:bodyPr wrap="square" rtlCol="0">
            <a:spAutoFit/>
          </a:bodyPr>
          <a:lstStyle/>
          <a:p>
            <a:r>
              <a:rPr lang="en-US" sz="2400" dirty="0" err="1"/>
              <a:t>scverse</a:t>
            </a:r>
            <a:endParaRPr lang="en-US" sz="2400" dirty="0"/>
          </a:p>
        </p:txBody>
      </p:sp>
      <p:sp>
        <p:nvSpPr>
          <p:cNvPr id="14" name="TextBox 13">
            <a:extLst>
              <a:ext uri="{FF2B5EF4-FFF2-40B4-BE49-F238E27FC236}">
                <a16:creationId xmlns:a16="http://schemas.microsoft.com/office/drawing/2014/main" id="{C35A8F35-2E17-8D19-1BCE-BDDC5211514D}"/>
              </a:ext>
            </a:extLst>
          </p:cNvPr>
          <p:cNvSpPr txBox="1"/>
          <p:nvPr/>
        </p:nvSpPr>
        <p:spPr>
          <a:xfrm>
            <a:off x="4552950" y="4059937"/>
            <a:ext cx="2876550" cy="830997"/>
          </a:xfrm>
          <a:prstGeom prst="rect">
            <a:avLst/>
          </a:prstGeom>
          <a:noFill/>
        </p:spPr>
        <p:txBody>
          <a:bodyPr wrap="square" rtlCol="0">
            <a:spAutoFit/>
          </a:bodyPr>
          <a:lstStyle/>
          <a:p>
            <a:r>
              <a:rPr lang="en-US" sz="2400" dirty="0"/>
              <a:t>Seurat / </a:t>
            </a:r>
            <a:r>
              <a:rPr lang="en-US" sz="2400" dirty="0" err="1"/>
              <a:t>SingleCellExperiment</a:t>
            </a:r>
            <a:endParaRPr lang="en-US" sz="2400" dirty="0"/>
          </a:p>
        </p:txBody>
      </p:sp>
      <p:sp>
        <p:nvSpPr>
          <p:cNvPr id="15" name="TextBox 14">
            <a:extLst>
              <a:ext uri="{FF2B5EF4-FFF2-40B4-BE49-F238E27FC236}">
                <a16:creationId xmlns:a16="http://schemas.microsoft.com/office/drawing/2014/main" id="{35A111F4-8FA4-88C4-B603-F502720B0681}"/>
              </a:ext>
            </a:extLst>
          </p:cNvPr>
          <p:cNvSpPr txBox="1"/>
          <p:nvPr/>
        </p:nvSpPr>
        <p:spPr>
          <a:xfrm>
            <a:off x="8096252" y="4270038"/>
            <a:ext cx="2438398" cy="461665"/>
          </a:xfrm>
          <a:prstGeom prst="rect">
            <a:avLst/>
          </a:prstGeom>
          <a:noFill/>
        </p:spPr>
        <p:txBody>
          <a:bodyPr wrap="square" rtlCol="0">
            <a:spAutoFit/>
          </a:bodyPr>
          <a:lstStyle/>
          <a:p>
            <a:r>
              <a:rPr lang="en-US" sz="2400" dirty="0" err="1"/>
              <a:t>scanpy</a:t>
            </a:r>
            <a:r>
              <a:rPr lang="en-US" sz="2400" dirty="0"/>
              <a:t> / </a:t>
            </a:r>
            <a:r>
              <a:rPr lang="en-US" sz="2400" dirty="0" err="1"/>
              <a:t>anndata</a:t>
            </a:r>
            <a:endParaRPr lang="en-US" sz="2400" dirty="0"/>
          </a:p>
        </p:txBody>
      </p:sp>
      <p:sp>
        <p:nvSpPr>
          <p:cNvPr id="16" name="TextBox 15">
            <a:extLst>
              <a:ext uri="{FF2B5EF4-FFF2-40B4-BE49-F238E27FC236}">
                <a16:creationId xmlns:a16="http://schemas.microsoft.com/office/drawing/2014/main" id="{83EEBF7B-5843-41E7-C22A-2A881CF86F55}"/>
              </a:ext>
            </a:extLst>
          </p:cNvPr>
          <p:cNvSpPr txBox="1"/>
          <p:nvPr/>
        </p:nvSpPr>
        <p:spPr>
          <a:xfrm>
            <a:off x="4552950" y="5462367"/>
            <a:ext cx="2876550" cy="461665"/>
          </a:xfrm>
          <a:prstGeom prst="rect">
            <a:avLst/>
          </a:prstGeom>
          <a:noFill/>
        </p:spPr>
        <p:txBody>
          <a:bodyPr wrap="square" rtlCol="0">
            <a:spAutoFit/>
          </a:bodyPr>
          <a:lstStyle/>
          <a:p>
            <a:r>
              <a:rPr lang="en-US" sz="2400" dirty="0" err="1"/>
              <a:t>scRepertoire</a:t>
            </a:r>
            <a:endParaRPr lang="en-US" sz="2400" dirty="0"/>
          </a:p>
        </p:txBody>
      </p:sp>
      <p:sp>
        <p:nvSpPr>
          <p:cNvPr id="17" name="TextBox 16">
            <a:extLst>
              <a:ext uri="{FF2B5EF4-FFF2-40B4-BE49-F238E27FC236}">
                <a16:creationId xmlns:a16="http://schemas.microsoft.com/office/drawing/2014/main" id="{D880FCD7-7AC1-D853-8CA8-13E2DBE1F1D9}"/>
              </a:ext>
            </a:extLst>
          </p:cNvPr>
          <p:cNvSpPr txBox="1"/>
          <p:nvPr/>
        </p:nvSpPr>
        <p:spPr>
          <a:xfrm>
            <a:off x="8077202" y="5462367"/>
            <a:ext cx="2438398" cy="461665"/>
          </a:xfrm>
          <a:prstGeom prst="rect">
            <a:avLst/>
          </a:prstGeom>
          <a:noFill/>
        </p:spPr>
        <p:txBody>
          <a:bodyPr wrap="square" rtlCol="0">
            <a:spAutoFit/>
          </a:bodyPr>
          <a:lstStyle/>
          <a:p>
            <a:r>
              <a:rPr lang="en-US" sz="2400" dirty="0" err="1"/>
              <a:t>scirpy</a:t>
            </a:r>
            <a:endParaRPr lang="en-US" sz="2400" dirty="0"/>
          </a:p>
        </p:txBody>
      </p:sp>
      <p:cxnSp>
        <p:nvCxnSpPr>
          <p:cNvPr id="19" name="Straight Arrow Connector 18">
            <a:extLst>
              <a:ext uri="{FF2B5EF4-FFF2-40B4-BE49-F238E27FC236}">
                <a16:creationId xmlns:a16="http://schemas.microsoft.com/office/drawing/2014/main" id="{4F02A854-824B-EF60-23DD-F5E52406A501}"/>
              </a:ext>
            </a:extLst>
          </p:cNvPr>
          <p:cNvCxnSpPr>
            <a:cxnSpLocks/>
          </p:cNvCxnSpPr>
          <p:nvPr/>
        </p:nvCxnSpPr>
        <p:spPr>
          <a:xfrm>
            <a:off x="4752975" y="2226627"/>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BCC0A6-A07E-4CC6-D6E0-1877DCE9720D}"/>
              </a:ext>
            </a:extLst>
          </p:cNvPr>
          <p:cNvCxnSpPr>
            <a:cxnSpLocks/>
          </p:cNvCxnSpPr>
          <p:nvPr/>
        </p:nvCxnSpPr>
        <p:spPr>
          <a:xfrm>
            <a:off x="4752975" y="3429000"/>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538D70-459E-FC23-0238-49C810E74385}"/>
              </a:ext>
            </a:extLst>
          </p:cNvPr>
          <p:cNvCxnSpPr>
            <a:cxnSpLocks/>
          </p:cNvCxnSpPr>
          <p:nvPr/>
        </p:nvCxnSpPr>
        <p:spPr>
          <a:xfrm>
            <a:off x="4752975" y="4890934"/>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1207CE-7DD1-F166-7E5B-0C8F886D627D}"/>
              </a:ext>
            </a:extLst>
          </p:cNvPr>
          <p:cNvCxnSpPr>
            <a:cxnSpLocks/>
          </p:cNvCxnSpPr>
          <p:nvPr/>
        </p:nvCxnSpPr>
        <p:spPr>
          <a:xfrm>
            <a:off x="8296275" y="2316201"/>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4F8871-307E-FAE1-0DE3-78FF096F7F01}"/>
              </a:ext>
            </a:extLst>
          </p:cNvPr>
          <p:cNvCxnSpPr>
            <a:cxnSpLocks/>
          </p:cNvCxnSpPr>
          <p:nvPr/>
        </p:nvCxnSpPr>
        <p:spPr>
          <a:xfrm>
            <a:off x="8296275" y="3513937"/>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9C9A0E-3C30-6218-DA42-8C6E32E1743E}"/>
              </a:ext>
            </a:extLst>
          </p:cNvPr>
          <p:cNvCxnSpPr>
            <a:cxnSpLocks/>
          </p:cNvCxnSpPr>
          <p:nvPr/>
        </p:nvCxnSpPr>
        <p:spPr>
          <a:xfrm>
            <a:off x="8296275" y="4867871"/>
            <a:ext cx="0" cy="546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058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ACD20-EA98-614D-9759-8DE952DAFCF0}"/>
              </a:ext>
            </a:extLst>
          </p:cNvPr>
          <p:cNvPicPr>
            <a:picLocks noChangeAspect="1"/>
          </p:cNvPicPr>
          <p:nvPr/>
        </p:nvPicPr>
        <p:blipFill>
          <a:blip r:embed="rId2"/>
          <a:stretch>
            <a:fillRect/>
          </a:stretch>
        </p:blipFill>
        <p:spPr>
          <a:xfrm>
            <a:off x="1479998" y="1050889"/>
            <a:ext cx="9384404" cy="5577773"/>
          </a:xfrm>
          <a:prstGeom prst="rect">
            <a:avLst/>
          </a:prstGeom>
        </p:spPr>
      </p:pic>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3" name="Rectangle 2"/>
          <p:cNvSpPr/>
          <p:nvPr/>
        </p:nvSpPr>
        <p:spPr bwMode="auto">
          <a:xfrm>
            <a:off x="4681326" y="1266728"/>
            <a:ext cx="2590331" cy="237327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7881483" y="1322643"/>
            <a:ext cx="2591501" cy="2269886"/>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ctangle 12"/>
          <p:cNvSpPr/>
          <p:nvPr/>
        </p:nvSpPr>
        <p:spPr bwMode="auto">
          <a:xfrm>
            <a:off x="4253502" y="1930915"/>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7351482" y="2040396"/>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412803" y="4987747"/>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1915887" y="4318610"/>
            <a:ext cx="2452916" cy="2269886"/>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4673953" y="4298379"/>
            <a:ext cx="2805928" cy="2427861"/>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8134439" y="4213298"/>
            <a:ext cx="2805928" cy="239673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103770" y="371395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Introduction to single-cell analysis: determining cell type, state, and function</a:t>
            </a:r>
          </a:p>
        </p:txBody>
      </p:sp>
      <p:sp>
        <p:nvSpPr>
          <p:cNvPr id="4" name="Rectangle 3">
            <a:extLst>
              <a:ext uri="{FF2B5EF4-FFF2-40B4-BE49-F238E27FC236}">
                <a16:creationId xmlns:a16="http://schemas.microsoft.com/office/drawing/2014/main" id="{F675DC20-F7E4-8340-A79E-24EC95C553D6}"/>
              </a:ext>
            </a:extLst>
          </p:cNvPr>
          <p:cNvSpPr/>
          <p:nvPr/>
        </p:nvSpPr>
        <p:spPr>
          <a:xfrm>
            <a:off x="5447763" y="6581001"/>
            <a:ext cx="6744237" cy="369332"/>
          </a:xfrm>
          <a:prstGeom prst="rect">
            <a:avLst/>
          </a:prstGeom>
        </p:spPr>
        <p:txBody>
          <a:bodyPr wrap="square">
            <a:spAutoFit/>
          </a:bodyPr>
          <a:lstStyle/>
          <a:p>
            <a:pPr algn="r"/>
            <a:r>
              <a:rPr lang="en-US" i="1" dirty="0" err="1">
                <a:latin typeface="Avenir" panose="02000503020000020003" pitchFamily="2" charset="0"/>
              </a:rPr>
              <a:t>Kiselev</a:t>
            </a:r>
            <a:r>
              <a:rPr lang="en-US" i="1" dirty="0">
                <a:latin typeface="Avenir" panose="02000503020000020003" pitchFamily="2" charset="0"/>
              </a:rPr>
              <a:t> C. at al. (2019) Nature Reviews Genetics. 20: 273-282.</a:t>
            </a:r>
          </a:p>
        </p:txBody>
      </p:sp>
    </p:spTree>
    <p:extLst>
      <p:ext uri="{BB962C8B-B14F-4D97-AF65-F5344CB8AC3E}">
        <p14:creationId xmlns:p14="http://schemas.microsoft.com/office/powerpoint/2010/main" val="45266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P spid="15" grpId="0" animBg="1"/>
      <p:bldP spid="16" grpId="0" animBg="1"/>
      <p:bldP spid="16" grpId="1" animBg="1"/>
      <p:bldP spid="17" grpId="0" animBg="1"/>
      <p:bldP spid="17" grpId="1" animBg="1"/>
      <p:bldP spid="18" grpId="0" animBg="1"/>
      <p:bldP spid="19"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3613AE8-BE63-B54C-A450-E539C525A426}"/>
              </a:ext>
            </a:extLst>
          </p:cNvPr>
          <p:cNvGrpSpPr/>
          <p:nvPr/>
        </p:nvGrpSpPr>
        <p:grpSpPr>
          <a:xfrm>
            <a:off x="4760679" y="1492988"/>
            <a:ext cx="5640968" cy="4312727"/>
            <a:chOff x="4265525" y="2641400"/>
            <a:chExt cx="3795901" cy="2908681"/>
          </a:xfrm>
        </p:grpSpPr>
        <p:pic>
          <p:nvPicPr>
            <p:cNvPr id="6" name="Google Shape;375;p57">
              <a:extLst>
                <a:ext uri="{FF2B5EF4-FFF2-40B4-BE49-F238E27FC236}">
                  <a16:creationId xmlns:a16="http://schemas.microsoft.com/office/drawing/2014/main" id="{DDDFB1CD-C488-0D45-841C-41AE8396741C}"/>
                </a:ext>
              </a:extLst>
            </p:cNvPr>
            <p:cNvPicPr preferRelativeResize="0"/>
            <p:nvPr/>
          </p:nvPicPr>
          <p:blipFill rotWithShape="1">
            <a:blip r:embed="rId3">
              <a:alphaModFix/>
            </a:blip>
            <a:srcRect l="4854" t="10989" r="3684" b="7102"/>
            <a:stretch/>
          </p:blipFill>
          <p:spPr>
            <a:xfrm>
              <a:off x="4529213" y="2641400"/>
              <a:ext cx="3532213" cy="2908681"/>
            </a:xfrm>
            <a:prstGeom prst="rect">
              <a:avLst/>
            </a:prstGeom>
            <a:noFill/>
            <a:ln w="19050" cap="flat" cmpd="sng">
              <a:solidFill>
                <a:schemeClr val="dk2"/>
              </a:solidFill>
              <a:prstDash val="solid"/>
              <a:round/>
              <a:headEnd type="none" w="sm" len="sm"/>
              <a:tailEnd type="none" w="sm" len="sm"/>
            </a:ln>
          </p:spPr>
        </p:pic>
        <p:sp>
          <p:nvSpPr>
            <p:cNvPr id="8" name="Google Shape;377;p57">
              <a:extLst>
                <a:ext uri="{FF2B5EF4-FFF2-40B4-BE49-F238E27FC236}">
                  <a16:creationId xmlns:a16="http://schemas.microsoft.com/office/drawing/2014/main" id="{C00B35FB-48B3-014B-953C-10DFD1B7DC50}"/>
                </a:ext>
              </a:extLst>
            </p:cNvPr>
            <p:cNvSpPr txBox="1"/>
            <p:nvPr/>
          </p:nvSpPr>
          <p:spPr>
            <a:xfrm rot="16200000">
              <a:off x="3823625" y="3633875"/>
              <a:ext cx="1212300" cy="3285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1000" dirty="0"/>
                <a:t>Complexity</a:t>
              </a:r>
              <a:endParaRPr sz="1000" dirty="0"/>
            </a:p>
          </p:txBody>
        </p:sp>
        <p:grpSp>
          <p:nvGrpSpPr>
            <p:cNvPr id="12" name="Group 11">
              <a:extLst>
                <a:ext uri="{FF2B5EF4-FFF2-40B4-BE49-F238E27FC236}">
                  <a16:creationId xmlns:a16="http://schemas.microsoft.com/office/drawing/2014/main" id="{7C191936-A1AA-1945-8CFB-B3EF35257BAF}"/>
                </a:ext>
              </a:extLst>
            </p:cNvPr>
            <p:cNvGrpSpPr/>
            <p:nvPr/>
          </p:nvGrpSpPr>
          <p:grpSpPr>
            <a:xfrm>
              <a:off x="4314361" y="2641400"/>
              <a:ext cx="3747064" cy="2748200"/>
              <a:chOff x="4314361" y="2641400"/>
              <a:chExt cx="3747064" cy="2748200"/>
            </a:xfrm>
          </p:grpSpPr>
          <p:sp>
            <p:nvSpPr>
              <p:cNvPr id="7" name="Google Shape;376;p57">
                <a:extLst>
                  <a:ext uri="{FF2B5EF4-FFF2-40B4-BE49-F238E27FC236}">
                    <a16:creationId xmlns:a16="http://schemas.microsoft.com/office/drawing/2014/main" id="{AE9CCCA9-ACF4-5A43-A19C-14C3D870D1A2}"/>
                  </a:ext>
                </a:extLst>
              </p:cNvPr>
              <p:cNvSpPr/>
              <p:nvPr/>
            </p:nvSpPr>
            <p:spPr>
              <a:xfrm>
                <a:off x="4314361" y="3327375"/>
                <a:ext cx="166017" cy="130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9" name="Google Shape;378;p57">
                <a:extLst>
                  <a:ext uri="{FF2B5EF4-FFF2-40B4-BE49-F238E27FC236}">
                    <a16:creationId xmlns:a16="http://schemas.microsoft.com/office/drawing/2014/main" id="{1E0F92A8-1620-8E49-817F-D175733ED46E}"/>
                  </a:ext>
                </a:extLst>
              </p:cNvPr>
              <p:cNvSpPr/>
              <p:nvPr/>
            </p:nvSpPr>
            <p:spPr>
              <a:xfrm>
                <a:off x="4691000" y="4279300"/>
                <a:ext cx="600600" cy="11103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0" name="Google Shape;379;p57">
                <a:extLst>
                  <a:ext uri="{FF2B5EF4-FFF2-40B4-BE49-F238E27FC236}">
                    <a16:creationId xmlns:a16="http://schemas.microsoft.com/office/drawing/2014/main" id="{7D326E32-C92F-B842-B20A-9127279F087E}"/>
                  </a:ext>
                </a:extLst>
              </p:cNvPr>
              <p:cNvSpPr/>
              <p:nvPr/>
            </p:nvSpPr>
            <p:spPr>
              <a:xfrm>
                <a:off x="7460825" y="2641400"/>
                <a:ext cx="600600" cy="11103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grpSp>
      </p:grpSp>
      <p:sp>
        <p:nvSpPr>
          <p:cNvPr id="16" name="Rectangle 15">
            <a:extLst>
              <a:ext uri="{FF2B5EF4-FFF2-40B4-BE49-F238E27FC236}">
                <a16:creationId xmlns:a16="http://schemas.microsoft.com/office/drawing/2014/main" id="{C758554B-8790-E74F-89D2-3A199169BF6D}"/>
              </a:ext>
            </a:extLst>
          </p:cNvPr>
          <p:cNvSpPr/>
          <p:nvPr/>
        </p:nvSpPr>
        <p:spPr>
          <a:xfrm>
            <a:off x="7461289" y="5814436"/>
            <a:ext cx="720069" cy="461665"/>
          </a:xfrm>
          <a:prstGeom prst="rect">
            <a:avLst/>
          </a:prstGeom>
          <a:solidFill>
            <a:schemeClr val="bg1"/>
          </a:solidFill>
        </p:spPr>
        <p:txBody>
          <a:bodyPr wrap="none">
            <a:spAutoFit/>
          </a:bodyPr>
          <a:lstStyle/>
          <a:p>
            <a:r>
              <a:rPr lang="en-US" sz="2400" b="1" dirty="0">
                <a:latin typeface="Avenir Book" charset="0"/>
                <a:ea typeface="Avenir Book" charset="0"/>
                <a:cs typeface="Avenir Book" charset="0"/>
              </a:rPr>
              <a:t>Cell</a:t>
            </a:r>
          </a:p>
        </p:txBody>
      </p:sp>
      <p:sp>
        <p:nvSpPr>
          <p:cNvPr id="17" name="Rectangle 16">
            <a:extLst>
              <a:ext uri="{FF2B5EF4-FFF2-40B4-BE49-F238E27FC236}">
                <a16:creationId xmlns:a16="http://schemas.microsoft.com/office/drawing/2014/main" id="{C1A5F7BF-3186-4A49-B3F2-01B4AECB9B1E}"/>
              </a:ext>
            </a:extLst>
          </p:cNvPr>
          <p:cNvSpPr/>
          <p:nvPr/>
        </p:nvSpPr>
        <p:spPr>
          <a:xfrm rot="16200000">
            <a:off x="3907303" y="3198168"/>
            <a:ext cx="1754006" cy="461665"/>
          </a:xfrm>
          <a:prstGeom prst="rect">
            <a:avLst/>
          </a:prstGeom>
          <a:solidFill>
            <a:schemeClr val="bg1"/>
          </a:solidFill>
        </p:spPr>
        <p:txBody>
          <a:bodyPr wrap="none">
            <a:spAutoFit/>
          </a:bodyPr>
          <a:lstStyle/>
          <a:p>
            <a:r>
              <a:rPr lang="en-US" sz="2400" b="1" dirty="0">
                <a:latin typeface="Avenir Book" charset="0"/>
                <a:ea typeface="Avenir Book" charset="0"/>
                <a:cs typeface="Avenir Book" charset="0"/>
              </a:rPr>
              <a:t>Complexity</a:t>
            </a:r>
          </a:p>
        </p:txBody>
      </p:sp>
      <p:sp>
        <p:nvSpPr>
          <p:cNvPr id="18" name="Rectangle 17">
            <a:extLst>
              <a:ext uri="{FF2B5EF4-FFF2-40B4-BE49-F238E27FC236}">
                <a16:creationId xmlns:a16="http://schemas.microsoft.com/office/drawing/2014/main" id="{1B121AE6-3A89-E74D-A3A5-4436AF24020B}"/>
              </a:ext>
            </a:extLst>
          </p:cNvPr>
          <p:cNvSpPr/>
          <p:nvPr/>
        </p:nvSpPr>
        <p:spPr>
          <a:xfrm>
            <a:off x="5357904" y="982780"/>
            <a:ext cx="4838376" cy="461665"/>
          </a:xfrm>
          <a:prstGeom prst="rect">
            <a:avLst/>
          </a:prstGeom>
          <a:solidFill>
            <a:schemeClr val="bg1"/>
          </a:solidFill>
        </p:spPr>
        <p:txBody>
          <a:bodyPr wrap="none">
            <a:spAutoFit/>
          </a:bodyPr>
          <a:lstStyle/>
          <a:p>
            <a:r>
              <a:rPr lang="en-US" sz="2400" b="1">
                <a:latin typeface="Avenir Book" charset="0"/>
                <a:ea typeface="Avenir Book" charset="0"/>
                <a:cs typeface="Avenir Book" charset="0"/>
              </a:rPr>
              <a:t>Genes detected </a:t>
            </a:r>
            <a:r>
              <a:rPr lang="en-US" sz="2400" b="1" dirty="0">
                <a:latin typeface="Avenir Book" charset="0"/>
                <a:ea typeface="Avenir Book" charset="0"/>
                <a:cs typeface="Avenir Book" charset="0"/>
              </a:rPr>
              <a:t>per cell (ordered)</a:t>
            </a:r>
          </a:p>
        </p:txBody>
      </p:sp>
      <p:sp>
        <p:nvSpPr>
          <p:cNvPr id="19" name="Rectangle 18">
            <a:extLst>
              <a:ext uri="{FF2B5EF4-FFF2-40B4-BE49-F238E27FC236}">
                <a16:creationId xmlns:a16="http://schemas.microsoft.com/office/drawing/2014/main" id="{FF32B4C9-FFC7-2A4C-A69F-41253BC62F8F}"/>
              </a:ext>
            </a:extLst>
          </p:cNvPr>
          <p:cNvSpPr/>
          <p:nvPr/>
        </p:nvSpPr>
        <p:spPr>
          <a:xfrm>
            <a:off x="1754826" y="2905854"/>
            <a:ext cx="2700702" cy="1200329"/>
          </a:xfrm>
          <a:prstGeom prst="rect">
            <a:avLst/>
          </a:prstGeom>
          <a:noFill/>
        </p:spPr>
        <p:txBody>
          <a:bodyPr wrap="square">
            <a:spAutoFit/>
          </a:bodyPr>
          <a:lstStyle/>
          <a:p>
            <a:r>
              <a:rPr lang="en-US" sz="2400" dirty="0">
                <a:latin typeface="Avenir Book" charset="0"/>
                <a:ea typeface="Avenir Book" charset="0"/>
                <a:cs typeface="Avenir Book" charset="0"/>
              </a:rPr>
              <a:t>Complexity = </a:t>
            </a:r>
          </a:p>
          <a:p>
            <a:r>
              <a:rPr lang="en-US" sz="2400" dirty="0">
                <a:latin typeface="Avenir Book" charset="0"/>
                <a:ea typeface="Avenir Book" charset="0"/>
                <a:cs typeface="Avenir Book" charset="0"/>
              </a:rPr>
              <a:t>Number of genes detected in a cell</a:t>
            </a:r>
          </a:p>
        </p:txBody>
      </p:sp>
      <p:sp>
        <p:nvSpPr>
          <p:cNvPr id="14"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There are many quality control filters for genes and cells</a:t>
            </a:r>
          </a:p>
        </p:txBody>
      </p:sp>
    </p:spTree>
    <p:extLst>
      <p:ext uri="{BB962C8B-B14F-4D97-AF65-F5344CB8AC3E}">
        <p14:creationId xmlns:p14="http://schemas.microsoft.com/office/powerpoint/2010/main" val="659579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AF431-162C-BA40-9BD3-505FA78A8852}"/>
              </a:ext>
            </a:extLst>
          </p:cNvPr>
          <p:cNvSpPr>
            <a:spLocks noGrp="1"/>
          </p:cNvSpPr>
          <p:nvPr>
            <p:ph idx="1"/>
          </p:nvPr>
        </p:nvSpPr>
        <p:spPr>
          <a:xfrm>
            <a:off x="838200" y="1400924"/>
            <a:ext cx="10515600" cy="982512"/>
          </a:xfrm>
        </p:spPr>
        <p:txBody>
          <a:bodyPr/>
          <a:lstStyle/>
          <a:p>
            <a:r>
              <a:rPr lang="en-US">
                <a:latin typeface="Avenir Book" charset="0"/>
                <a:ea typeface="Avenir Book" charset="0"/>
                <a:cs typeface="Avenir Book" charset="0"/>
              </a:rPr>
              <a:t>We filter </a:t>
            </a:r>
            <a:r>
              <a:rPr lang="en-US" dirty="0">
                <a:latin typeface="Avenir Book" charset="0"/>
                <a:ea typeface="Avenir Book" charset="0"/>
                <a:cs typeface="Avenir Book" charset="0"/>
              </a:rPr>
              <a:t>cells based on technical or biological parameters.</a:t>
            </a:r>
          </a:p>
        </p:txBody>
      </p:sp>
      <p:sp>
        <p:nvSpPr>
          <p:cNvPr id="6"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There are many quality control filters for genes and cells</a:t>
            </a:r>
          </a:p>
        </p:txBody>
      </p:sp>
      <p:sp>
        <p:nvSpPr>
          <p:cNvPr id="7" name="Rectangle 6">
            <a:extLst>
              <a:ext uri="{FF2B5EF4-FFF2-40B4-BE49-F238E27FC236}">
                <a16:creationId xmlns:a16="http://schemas.microsoft.com/office/drawing/2014/main" id="{FF32B4C9-FFC7-2A4C-A69F-41253BC62F8F}"/>
              </a:ext>
            </a:extLst>
          </p:cNvPr>
          <p:cNvSpPr/>
          <p:nvPr/>
        </p:nvSpPr>
        <p:spPr>
          <a:xfrm>
            <a:off x="5503514" y="2010694"/>
            <a:ext cx="1601836" cy="1200329"/>
          </a:xfrm>
          <a:prstGeom prst="rect">
            <a:avLst/>
          </a:prstGeom>
          <a:noFill/>
        </p:spPr>
        <p:txBody>
          <a:bodyPr wrap="square">
            <a:spAutoFit/>
          </a:bodyPr>
          <a:lstStyle/>
          <a:p>
            <a:pPr algn="ctr"/>
            <a:r>
              <a:rPr lang="en-US" sz="2400">
                <a:latin typeface="Avenir Book" charset="0"/>
                <a:ea typeface="Avenir Book" charset="0"/>
                <a:cs typeface="Avenir Book" charset="0"/>
              </a:rPr>
              <a:t># genes </a:t>
            </a:r>
            <a:r>
              <a:rPr lang="en-US" sz="2400" dirty="0">
                <a:latin typeface="Avenir Book" charset="0"/>
                <a:ea typeface="Avenir Book" charset="0"/>
                <a:cs typeface="Avenir Book" charset="0"/>
              </a:rPr>
              <a:t>detected in a cell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005" y="3085011"/>
            <a:ext cx="6288315" cy="3772989"/>
          </a:xfrm>
          <a:prstGeom prst="rect">
            <a:avLst/>
          </a:prstGeom>
        </p:spPr>
      </p:pic>
      <p:sp>
        <p:nvSpPr>
          <p:cNvPr id="11" name="Rectangle 10">
            <a:extLst>
              <a:ext uri="{FF2B5EF4-FFF2-40B4-BE49-F238E27FC236}">
                <a16:creationId xmlns:a16="http://schemas.microsoft.com/office/drawing/2014/main" id="{FF32B4C9-FFC7-2A4C-A69F-41253BC62F8F}"/>
              </a:ext>
            </a:extLst>
          </p:cNvPr>
          <p:cNvSpPr/>
          <p:nvPr/>
        </p:nvSpPr>
        <p:spPr>
          <a:xfrm>
            <a:off x="3085909" y="2010694"/>
            <a:ext cx="2202732" cy="1200329"/>
          </a:xfrm>
          <a:prstGeom prst="rect">
            <a:avLst/>
          </a:prstGeom>
          <a:noFill/>
        </p:spPr>
        <p:txBody>
          <a:bodyPr wrap="square">
            <a:spAutoFit/>
          </a:bodyPr>
          <a:lstStyle/>
          <a:p>
            <a:pPr algn="ctr"/>
            <a:r>
              <a:rPr lang="en-US" sz="2400" dirty="0">
                <a:latin typeface="Avenir Book" charset="0"/>
                <a:ea typeface="Avenir Book" charset="0"/>
                <a:cs typeface="Avenir Book" charset="0"/>
              </a:rPr>
              <a:t># reads </a:t>
            </a:r>
            <a:r>
              <a:rPr lang="en-US" sz="2400">
                <a:latin typeface="Avenir Book" charset="0"/>
                <a:ea typeface="Avenir Book" charset="0"/>
                <a:cs typeface="Avenir Book" charset="0"/>
              </a:rPr>
              <a:t>or UMIs detected </a:t>
            </a:r>
            <a:r>
              <a:rPr lang="en-US" sz="2400" dirty="0">
                <a:latin typeface="Avenir Book" charset="0"/>
                <a:ea typeface="Avenir Book" charset="0"/>
                <a:cs typeface="Avenir Book" charset="0"/>
              </a:rPr>
              <a:t>in a cell</a:t>
            </a:r>
          </a:p>
        </p:txBody>
      </p:sp>
      <p:sp>
        <p:nvSpPr>
          <p:cNvPr id="12" name="Rectangle 11">
            <a:extLst>
              <a:ext uri="{FF2B5EF4-FFF2-40B4-BE49-F238E27FC236}">
                <a16:creationId xmlns:a16="http://schemas.microsoft.com/office/drawing/2014/main" id="{FF32B4C9-FFC7-2A4C-A69F-41253BC62F8F}"/>
              </a:ext>
            </a:extLst>
          </p:cNvPr>
          <p:cNvSpPr/>
          <p:nvPr/>
        </p:nvSpPr>
        <p:spPr>
          <a:xfrm>
            <a:off x="7053352" y="2010693"/>
            <a:ext cx="1881650" cy="1200329"/>
          </a:xfrm>
          <a:prstGeom prst="rect">
            <a:avLst/>
          </a:prstGeom>
          <a:noFill/>
        </p:spPr>
        <p:txBody>
          <a:bodyPr wrap="square">
            <a:spAutoFit/>
          </a:bodyPr>
          <a:lstStyle/>
          <a:p>
            <a:pPr algn="ctr"/>
            <a:r>
              <a:rPr lang="en-US" sz="2400" dirty="0">
                <a:latin typeface="Avenir Book" charset="0"/>
                <a:ea typeface="Avenir Book" charset="0"/>
                <a:cs typeface="Avenir Book" charset="0"/>
              </a:rPr>
              <a:t>% </a:t>
            </a:r>
            <a:r>
              <a:rPr lang="en-US" sz="2400" dirty="0" err="1">
                <a:latin typeface="Avenir Book" charset="0"/>
                <a:ea typeface="Avenir Book" charset="0"/>
                <a:cs typeface="Avenir Book" charset="0"/>
              </a:rPr>
              <a:t>mito</a:t>
            </a:r>
            <a:r>
              <a:rPr lang="en-US" sz="2400" dirty="0">
                <a:latin typeface="Avenir Book" charset="0"/>
                <a:ea typeface="Avenir Book" charset="0"/>
                <a:cs typeface="Avenir Book" charset="0"/>
              </a:rPr>
              <a:t> expression in a cell</a:t>
            </a:r>
          </a:p>
        </p:txBody>
      </p:sp>
    </p:spTree>
    <p:extLst>
      <p:ext uri="{BB962C8B-B14F-4D97-AF65-F5344CB8AC3E}">
        <p14:creationId xmlns:p14="http://schemas.microsoft.com/office/powerpoint/2010/main" val="392330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2158B5C-321A-1C45-873D-5B3AB53C2D97}"/>
              </a:ext>
            </a:extLst>
          </p:cNvPr>
          <p:cNvPicPr>
            <a:picLocks noGrp="1" noChangeAspect="1"/>
          </p:cNvPicPr>
          <p:nvPr>
            <p:ph idx="1"/>
          </p:nvPr>
        </p:nvPicPr>
        <p:blipFill>
          <a:blip r:embed="rId3"/>
          <a:stretch>
            <a:fillRect/>
          </a:stretch>
        </p:blipFill>
        <p:spPr>
          <a:xfrm>
            <a:off x="3983126" y="1875354"/>
            <a:ext cx="8083296" cy="4352544"/>
          </a:xfrm>
        </p:spPr>
      </p:pic>
      <p:sp>
        <p:nvSpPr>
          <p:cNvPr id="7" name="TextBox 6">
            <a:extLst>
              <a:ext uri="{FF2B5EF4-FFF2-40B4-BE49-F238E27FC236}">
                <a16:creationId xmlns:a16="http://schemas.microsoft.com/office/drawing/2014/main" id="{2FAB5D8C-4617-C446-B6FD-C88DD50E7388}"/>
              </a:ext>
            </a:extLst>
          </p:cNvPr>
          <p:cNvSpPr txBox="1"/>
          <p:nvPr/>
        </p:nvSpPr>
        <p:spPr>
          <a:xfrm>
            <a:off x="82069" y="1674539"/>
            <a:ext cx="3804328" cy="1477328"/>
          </a:xfrm>
          <a:prstGeom prst="rect">
            <a:avLst/>
          </a:prstGeom>
          <a:noFill/>
        </p:spPr>
        <p:txBody>
          <a:bodyPr wrap="square" rtlCol="0">
            <a:spAutoFit/>
          </a:bodyPr>
          <a:lstStyle/>
          <a:p>
            <a:r>
              <a:rPr lang="en-US" b="1" dirty="0">
                <a:solidFill>
                  <a:srgbClr val="7030A0"/>
                </a:solidFill>
                <a:latin typeface="Avenir Book" charset="0"/>
                <a:ea typeface="Avenir Book" charset="0"/>
                <a:cs typeface="Avenir Book" charset="0"/>
              </a:rPr>
              <a:t>Low </a:t>
            </a:r>
            <a:r>
              <a:rPr lang="en-US" b="1" dirty="0" err="1">
                <a:solidFill>
                  <a:srgbClr val="7030A0"/>
                </a:solidFill>
                <a:latin typeface="Avenir Book" charset="0"/>
                <a:ea typeface="Avenir Book" charset="0"/>
                <a:cs typeface="Avenir Book" charset="0"/>
              </a:rPr>
              <a:t>nUMI</a:t>
            </a:r>
            <a:r>
              <a:rPr lang="en-US" b="1" dirty="0">
                <a:solidFill>
                  <a:srgbClr val="7030A0"/>
                </a:solidFill>
                <a:latin typeface="Avenir Book" charset="0"/>
                <a:ea typeface="Avenir Book" charset="0"/>
                <a:cs typeface="Avenir Book" charset="0"/>
              </a:rPr>
              <a:t> and high % mitochondrial</a:t>
            </a:r>
            <a:r>
              <a:rPr lang="en-US" dirty="0">
                <a:solidFill>
                  <a:srgbClr val="7030A0"/>
                </a:solidFill>
                <a:latin typeface="Avenir Book" charset="0"/>
                <a:ea typeface="Avenir Book" charset="0"/>
                <a:cs typeface="Avenir Book" charset="0"/>
              </a:rPr>
              <a:t>- Cells captured but lost a lot of the mRNA, and the mitochondrial genes were protected and retained</a:t>
            </a:r>
          </a:p>
        </p:txBody>
      </p:sp>
      <p:sp>
        <p:nvSpPr>
          <p:cNvPr id="3" name="Oval 2">
            <a:extLst>
              <a:ext uri="{FF2B5EF4-FFF2-40B4-BE49-F238E27FC236}">
                <a16:creationId xmlns:a16="http://schemas.microsoft.com/office/drawing/2014/main" id="{6D3E0CB1-A7A5-A548-A9B0-64EF8E1849DC}"/>
              </a:ext>
            </a:extLst>
          </p:cNvPr>
          <p:cNvSpPr/>
          <p:nvPr/>
        </p:nvSpPr>
        <p:spPr>
          <a:xfrm>
            <a:off x="4176584" y="2126866"/>
            <a:ext cx="914400" cy="914400"/>
          </a:xfrm>
          <a:prstGeom prst="ellipse">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82D37FD-950C-B645-A48B-BA3034E4A1A1}"/>
              </a:ext>
            </a:extLst>
          </p:cNvPr>
          <p:cNvSpPr/>
          <p:nvPr/>
        </p:nvSpPr>
        <p:spPr>
          <a:xfrm>
            <a:off x="9439276" y="5253082"/>
            <a:ext cx="73152" cy="73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EA1C4C0-C5F0-F74B-8820-27726DFDA92C}"/>
              </a:ext>
            </a:extLst>
          </p:cNvPr>
          <p:cNvSpPr/>
          <p:nvPr/>
        </p:nvSpPr>
        <p:spPr>
          <a:xfrm>
            <a:off x="9274011" y="4662849"/>
            <a:ext cx="914400" cy="914400"/>
          </a:xfrm>
          <a:prstGeom prst="ellipse">
            <a:avLst/>
          </a:prstGeom>
          <a:no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Oval 12">
            <a:extLst>
              <a:ext uri="{FF2B5EF4-FFF2-40B4-BE49-F238E27FC236}">
                <a16:creationId xmlns:a16="http://schemas.microsoft.com/office/drawing/2014/main" id="{573FD640-13D5-2644-A325-E327D32101AB}"/>
              </a:ext>
            </a:extLst>
          </p:cNvPr>
          <p:cNvSpPr/>
          <p:nvPr/>
        </p:nvSpPr>
        <p:spPr>
          <a:xfrm>
            <a:off x="9839337" y="4910171"/>
            <a:ext cx="73152" cy="73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C5F1F9-90B4-3449-9A63-5C4B66C4D894}"/>
              </a:ext>
            </a:extLst>
          </p:cNvPr>
          <p:cNvSpPr txBox="1"/>
          <p:nvPr/>
        </p:nvSpPr>
        <p:spPr>
          <a:xfrm>
            <a:off x="82069" y="4983323"/>
            <a:ext cx="3804328" cy="646331"/>
          </a:xfrm>
          <a:prstGeom prst="rect">
            <a:avLst/>
          </a:prstGeom>
          <a:noFill/>
        </p:spPr>
        <p:txBody>
          <a:bodyPr wrap="square" rtlCol="0">
            <a:spAutoFit/>
          </a:bodyPr>
          <a:lstStyle/>
          <a:p>
            <a:r>
              <a:rPr lang="en-US" b="1" dirty="0">
                <a:solidFill>
                  <a:srgbClr val="FF40FF"/>
                </a:solidFill>
                <a:latin typeface="Avenir Book" charset="0"/>
                <a:ea typeface="Avenir Book" charset="0"/>
                <a:cs typeface="Avenir Book" charset="0"/>
              </a:rPr>
              <a:t>High </a:t>
            </a:r>
            <a:r>
              <a:rPr lang="en-US" b="1" dirty="0" err="1">
                <a:solidFill>
                  <a:srgbClr val="FF40FF"/>
                </a:solidFill>
                <a:latin typeface="Avenir Book" charset="0"/>
                <a:ea typeface="Avenir Book" charset="0"/>
                <a:cs typeface="Avenir Book" charset="0"/>
              </a:rPr>
              <a:t>nUMI</a:t>
            </a:r>
            <a:r>
              <a:rPr lang="en-US" b="1" dirty="0">
                <a:solidFill>
                  <a:srgbClr val="FF40FF"/>
                </a:solidFill>
                <a:latin typeface="Avenir Book" charset="0"/>
                <a:ea typeface="Avenir Book" charset="0"/>
                <a:cs typeface="Avenir Book" charset="0"/>
              </a:rPr>
              <a:t> &amp; high </a:t>
            </a:r>
            <a:r>
              <a:rPr lang="en-US" b="1" dirty="0" err="1">
                <a:solidFill>
                  <a:srgbClr val="FF40FF"/>
                </a:solidFill>
                <a:latin typeface="Avenir Book" charset="0"/>
                <a:ea typeface="Avenir Book" charset="0"/>
                <a:cs typeface="Avenir Book" charset="0"/>
              </a:rPr>
              <a:t>nGene</a:t>
            </a:r>
            <a:r>
              <a:rPr lang="en-US" b="1" dirty="0">
                <a:solidFill>
                  <a:srgbClr val="FF40FF"/>
                </a:solidFill>
                <a:latin typeface="Avenir Book" charset="0"/>
                <a:ea typeface="Avenir Book" charset="0"/>
                <a:cs typeface="Avenir Book" charset="0"/>
              </a:rPr>
              <a:t> </a:t>
            </a:r>
            <a:r>
              <a:rPr lang="en-US" dirty="0">
                <a:solidFill>
                  <a:srgbClr val="FF40FF"/>
                </a:solidFill>
                <a:latin typeface="Avenir Book" charset="0"/>
                <a:ea typeface="Avenir Book" charset="0"/>
                <a:cs typeface="Avenir Book" charset="0"/>
              </a:rPr>
              <a:t>– doublets</a:t>
            </a:r>
          </a:p>
        </p:txBody>
      </p:sp>
      <p:sp>
        <p:nvSpPr>
          <p:cNvPr id="15" name="TextBox 14">
            <a:extLst>
              <a:ext uri="{FF2B5EF4-FFF2-40B4-BE49-F238E27FC236}">
                <a16:creationId xmlns:a16="http://schemas.microsoft.com/office/drawing/2014/main" id="{0B67A528-1D2C-EB4E-BDBE-8D886A3CF903}"/>
              </a:ext>
            </a:extLst>
          </p:cNvPr>
          <p:cNvSpPr txBox="1"/>
          <p:nvPr/>
        </p:nvSpPr>
        <p:spPr>
          <a:xfrm>
            <a:off x="82069" y="3727857"/>
            <a:ext cx="3804328" cy="646331"/>
          </a:xfrm>
          <a:prstGeom prst="rect">
            <a:avLst/>
          </a:prstGeom>
          <a:noFill/>
        </p:spPr>
        <p:txBody>
          <a:bodyPr wrap="square" rtlCol="0">
            <a:spAutoFit/>
          </a:bodyPr>
          <a:lstStyle/>
          <a:p>
            <a:r>
              <a:rPr lang="en-US" b="1" dirty="0">
                <a:solidFill>
                  <a:srgbClr val="00B0F0"/>
                </a:solidFill>
                <a:latin typeface="Avenir Book" charset="0"/>
                <a:ea typeface="Avenir Book" charset="0"/>
                <a:cs typeface="Avenir Book" charset="0"/>
              </a:rPr>
              <a:t>High </a:t>
            </a:r>
            <a:r>
              <a:rPr lang="en-US" b="1" dirty="0" err="1">
                <a:solidFill>
                  <a:srgbClr val="00B0F0"/>
                </a:solidFill>
                <a:latin typeface="Avenir Book" charset="0"/>
                <a:ea typeface="Avenir Book" charset="0"/>
                <a:cs typeface="Avenir Book" charset="0"/>
              </a:rPr>
              <a:t>nUMI</a:t>
            </a:r>
            <a:r>
              <a:rPr lang="en-US" b="1" dirty="0">
                <a:solidFill>
                  <a:srgbClr val="00B0F0"/>
                </a:solidFill>
                <a:latin typeface="Avenir Book" charset="0"/>
                <a:ea typeface="Avenir Book" charset="0"/>
                <a:cs typeface="Avenir Book" charset="0"/>
              </a:rPr>
              <a:t> &amp; low </a:t>
            </a:r>
            <a:r>
              <a:rPr lang="en-US" b="1" dirty="0" err="1">
                <a:solidFill>
                  <a:srgbClr val="00B0F0"/>
                </a:solidFill>
                <a:latin typeface="Avenir Book" charset="0"/>
                <a:ea typeface="Avenir Book" charset="0"/>
                <a:cs typeface="Avenir Book" charset="0"/>
              </a:rPr>
              <a:t>nGene</a:t>
            </a:r>
            <a:r>
              <a:rPr lang="en-US" b="1" dirty="0">
                <a:solidFill>
                  <a:srgbClr val="00B0F0"/>
                </a:solidFill>
                <a:latin typeface="Avenir Book" charset="0"/>
                <a:ea typeface="Avenir Book" charset="0"/>
                <a:cs typeface="Avenir Book" charset="0"/>
              </a:rPr>
              <a:t> ratio </a:t>
            </a:r>
            <a:r>
              <a:rPr lang="en-US" dirty="0">
                <a:solidFill>
                  <a:srgbClr val="00B0F0"/>
                </a:solidFill>
                <a:latin typeface="Avenir Book" charset="0"/>
                <a:ea typeface="Avenir Book" charset="0"/>
                <a:cs typeface="Avenir Book" charset="0"/>
              </a:rPr>
              <a:t>– low quality library or capture rate</a:t>
            </a:r>
          </a:p>
        </p:txBody>
      </p:sp>
      <p:sp>
        <p:nvSpPr>
          <p:cNvPr id="16" name="Oval 15">
            <a:extLst>
              <a:ext uri="{FF2B5EF4-FFF2-40B4-BE49-F238E27FC236}">
                <a16:creationId xmlns:a16="http://schemas.microsoft.com/office/drawing/2014/main" id="{9EE52498-D51D-F349-8A92-407B139DDDFF}"/>
              </a:ext>
            </a:extLst>
          </p:cNvPr>
          <p:cNvSpPr/>
          <p:nvPr/>
        </p:nvSpPr>
        <p:spPr>
          <a:xfrm>
            <a:off x="7109254" y="4716447"/>
            <a:ext cx="914400" cy="914400"/>
          </a:xfrm>
          <a:prstGeom prst="ellipse">
            <a:avLst/>
          </a:prstGeom>
          <a:noFill/>
          <a:ln w="34925">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7" name="Oval 16">
            <a:extLst>
              <a:ext uri="{FF2B5EF4-FFF2-40B4-BE49-F238E27FC236}">
                <a16:creationId xmlns:a16="http://schemas.microsoft.com/office/drawing/2014/main" id="{267F25FE-9C19-1947-8456-F25C250306A0}"/>
              </a:ext>
            </a:extLst>
          </p:cNvPr>
          <p:cNvSpPr/>
          <p:nvPr/>
        </p:nvSpPr>
        <p:spPr>
          <a:xfrm>
            <a:off x="11149782" y="2078100"/>
            <a:ext cx="914400" cy="914400"/>
          </a:xfrm>
          <a:prstGeom prst="ellipse">
            <a:avLst/>
          </a:prstGeom>
          <a:noFill/>
          <a:ln w="34925">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Filtering with combinations of quality control filters</a:t>
            </a:r>
          </a:p>
        </p:txBody>
      </p:sp>
      <p:sp>
        <p:nvSpPr>
          <p:cNvPr id="19" name="Rectangle 18">
            <a:extLst>
              <a:ext uri="{FF2B5EF4-FFF2-40B4-BE49-F238E27FC236}">
                <a16:creationId xmlns:a16="http://schemas.microsoft.com/office/drawing/2014/main" id="{FF32B4C9-FFC7-2A4C-A69F-41253BC62F8F}"/>
              </a:ext>
            </a:extLst>
          </p:cNvPr>
          <p:cNvSpPr/>
          <p:nvPr/>
        </p:nvSpPr>
        <p:spPr>
          <a:xfrm>
            <a:off x="5298685" y="5848145"/>
            <a:ext cx="1594629" cy="369332"/>
          </a:xfrm>
          <a:prstGeom prst="rect">
            <a:avLst/>
          </a:prstGeom>
          <a:solidFill>
            <a:schemeClr val="bg1"/>
          </a:solidFill>
        </p:spPr>
        <p:txBody>
          <a:bodyPr wrap="square">
            <a:spAutoFit/>
          </a:bodyPr>
          <a:lstStyle/>
          <a:p>
            <a:pPr algn="ctr"/>
            <a:r>
              <a:rPr lang="en-US">
                <a:latin typeface="Avenir Book" charset="0"/>
                <a:ea typeface="Avenir Book" charset="0"/>
                <a:cs typeface="Avenir Book" charset="0"/>
              </a:rPr>
              <a:t>nUMI</a:t>
            </a:r>
            <a:endParaRPr lang="en-US" dirty="0">
              <a:latin typeface="Avenir Book" charset="0"/>
              <a:ea typeface="Avenir Book" charset="0"/>
              <a:cs typeface="Avenir Book" charset="0"/>
            </a:endParaRPr>
          </a:p>
        </p:txBody>
      </p:sp>
      <p:sp>
        <p:nvSpPr>
          <p:cNvPr id="20" name="Rectangle 19">
            <a:extLst>
              <a:ext uri="{FF2B5EF4-FFF2-40B4-BE49-F238E27FC236}">
                <a16:creationId xmlns:a16="http://schemas.microsoft.com/office/drawing/2014/main" id="{FF32B4C9-FFC7-2A4C-A69F-41253BC62F8F}"/>
              </a:ext>
            </a:extLst>
          </p:cNvPr>
          <p:cNvSpPr/>
          <p:nvPr/>
        </p:nvSpPr>
        <p:spPr>
          <a:xfrm>
            <a:off x="9439276" y="5848145"/>
            <a:ext cx="1594629" cy="369332"/>
          </a:xfrm>
          <a:prstGeom prst="rect">
            <a:avLst/>
          </a:prstGeom>
          <a:solidFill>
            <a:schemeClr val="bg1"/>
          </a:solidFill>
        </p:spPr>
        <p:txBody>
          <a:bodyPr wrap="square">
            <a:spAutoFit/>
          </a:bodyPr>
          <a:lstStyle/>
          <a:p>
            <a:pPr algn="ctr"/>
            <a:r>
              <a:rPr lang="en-US">
                <a:latin typeface="Avenir Book" charset="0"/>
                <a:ea typeface="Avenir Book" charset="0"/>
                <a:cs typeface="Avenir Book" charset="0"/>
              </a:rPr>
              <a:t>nUMI</a:t>
            </a:r>
            <a:endParaRPr lang="en-US" dirty="0">
              <a:latin typeface="Avenir Book" charset="0"/>
              <a:ea typeface="Avenir Book" charset="0"/>
              <a:cs typeface="Avenir Book" charset="0"/>
            </a:endParaRPr>
          </a:p>
        </p:txBody>
      </p:sp>
      <p:sp>
        <p:nvSpPr>
          <p:cNvPr id="21" name="Rectangle 20">
            <a:extLst>
              <a:ext uri="{FF2B5EF4-FFF2-40B4-BE49-F238E27FC236}">
                <a16:creationId xmlns:a16="http://schemas.microsoft.com/office/drawing/2014/main" id="{FF32B4C9-FFC7-2A4C-A69F-41253BC62F8F}"/>
              </a:ext>
            </a:extLst>
          </p:cNvPr>
          <p:cNvSpPr/>
          <p:nvPr/>
        </p:nvSpPr>
        <p:spPr>
          <a:xfrm rot="16200000">
            <a:off x="3166036" y="3866355"/>
            <a:ext cx="1594629" cy="369332"/>
          </a:xfrm>
          <a:prstGeom prst="rect">
            <a:avLst/>
          </a:prstGeom>
          <a:solidFill>
            <a:schemeClr val="bg1"/>
          </a:solidFill>
        </p:spPr>
        <p:txBody>
          <a:bodyPr wrap="square">
            <a:spAutoFit/>
          </a:bodyPr>
          <a:lstStyle/>
          <a:p>
            <a:pPr algn="ct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mito</a:t>
            </a:r>
            <a:endParaRPr lang="en-US" dirty="0">
              <a:latin typeface="Avenir Book" charset="0"/>
              <a:ea typeface="Avenir Book" charset="0"/>
              <a:cs typeface="Avenir Book" charset="0"/>
            </a:endParaRPr>
          </a:p>
        </p:txBody>
      </p:sp>
      <p:sp>
        <p:nvSpPr>
          <p:cNvPr id="22" name="Rectangle 21">
            <a:extLst>
              <a:ext uri="{FF2B5EF4-FFF2-40B4-BE49-F238E27FC236}">
                <a16:creationId xmlns:a16="http://schemas.microsoft.com/office/drawing/2014/main" id="{FF32B4C9-FFC7-2A4C-A69F-41253BC62F8F}"/>
              </a:ext>
            </a:extLst>
          </p:cNvPr>
          <p:cNvSpPr/>
          <p:nvPr/>
        </p:nvSpPr>
        <p:spPr>
          <a:xfrm rot="16200000">
            <a:off x="7246116" y="3754976"/>
            <a:ext cx="1594629" cy="369332"/>
          </a:xfrm>
          <a:prstGeom prst="rect">
            <a:avLst/>
          </a:prstGeom>
          <a:solidFill>
            <a:schemeClr val="bg1"/>
          </a:solidFill>
        </p:spPr>
        <p:txBody>
          <a:bodyPr wrap="square">
            <a:spAutoFit/>
          </a:bodyPr>
          <a:lstStyle/>
          <a:p>
            <a:pPr algn="ctr"/>
            <a:r>
              <a:rPr lang="en-US" dirty="0" err="1">
                <a:latin typeface="Avenir Book" charset="0"/>
                <a:ea typeface="Avenir Book" charset="0"/>
                <a:cs typeface="Avenir Book" charset="0"/>
              </a:rPr>
              <a:t>nGene</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123634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11" grpId="0" animBg="1"/>
      <p:bldP spid="14" grpId="0"/>
      <p:bldP spid="15" grpId="0"/>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955739-6A1B-BA49-BC34-C1C0121B95ED}"/>
              </a:ext>
            </a:extLst>
          </p:cNvPr>
          <p:cNvSpPr>
            <a:spLocks noGrp="1"/>
          </p:cNvSpPr>
          <p:nvPr>
            <p:ph idx="1"/>
          </p:nvPr>
        </p:nvSpPr>
        <p:spPr>
          <a:xfrm>
            <a:off x="883171" y="1420891"/>
            <a:ext cx="9235190" cy="4351338"/>
          </a:xfrm>
        </p:spPr>
        <p:txBody>
          <a:bodyPr>
            <a:normAutofit/>
          </a:bodyPr>
          <a:lstStyle/>
          <a:p>
            <a:r>
              <a:rPr lang="en-US" dirty="0">
                <a:latin typeface="Avenir Book" charset="0"/>
                <a:ea typeface="Avenir Book" charset="0"/>
                <a:cs typeface="Avenir Book" charset="0"/>
              </a:rPr>
              <a:t>Different platforms set different expectations</a:t>
            </a:r>
          </a:p>
          <a:p>
            <a:pPr lvl="1"/>
            <a:r>
              <a:rPr lang="en-US" dirty="0">
                <a:latin typeface="Avenir Book" charset="0"/>
                <a:ea typeface="Avenir Book" charset="0"/>
                <a:cs typeface="Avenir Book" charset="0"/>
              </a:rPr>
              <a:t>e.g. Smart-Seq2 often yields more genes detected per cell than 10x Chromium.</a:t>
            </a:r>
          </a:p>
          <a:p>
            <a:endParaRPr lang="en-US" dirty="0">
              <a:latin typeface="Avenir Book" charset="0"/>
              <a:ea typeface="Avenir Book" charset="0"/>
              <a:cs typeface="Avenir Book" charset="0"/>
            </a:endParaRPr>
          </a:p>
          <a:p>
            <a:r>
              <a:rPr lang="en-US" dirty="0">
                <a:latin typeface="Avenir Book" charset="0"/>
                <a:ea typeface="Avenir Book" charset="0"/>
                <a:cs typeface="Avenir Book" charset="0"/>
              </a:rPr>
              <a:t>Different cell types set different expectations</a:t>
            </a:r>
          </a:p>
          <a:p>
            <a:pPr lvl="1"/>
            <a:r>
              <a:rPr lang="en-US" dirty="0">
                <a:latin typeface="Avenir Book" charset="0"/>
                <a:ea typeface="Avenir Book" charset="0"/>
                <a:cs typeface="Avenir Book" charset="0"/>
              </a:rPr>
              <a:t>Immune cells normally have fewer genes detected per cell than non-immune cells</a:t>
            </a:r>
          </a:p>
          <a:p>
            <a:pPr lvl="1"/>
            <a:r>
              <a:rPr lang="en-US" dirty="0">
                <a:latin typeface="Avenir Book" charset="0"/>
                <a:ea typeface="Avenir Book" charset="0"/>
                <a:cs typeface="Avenir Book" charset="0"/>
              </a:rPr>
              <a:t>Malignant cells normally have more genes detected per cell than non-malignant cells</a:t>
            </a:r>
          </a:p>
          <a:p>
            <a:endParaRPr lang="en-US"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Appropriate quality control filters vary with platform and </a:t>
            </a:r>
          </a:p>
          <a:p>
            <a:r>
              <a:rPr lang="en-US" sz="3200" dirty="0"/>
              <a:t>cell types</a:t>
            </a:r>
          </a:p>
        </p:txBody>
      </p:sp>
    </p:spTree>
    <p:extLst>
      <p:ext uri="{BB962C8B-B14F-4D97-AF65-F5344CB8AC3E}">
        <p14:creationId xmlns:p14="http://schemas.microsoft.com/office/powerpoint/2010/main" val="1789014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824375" y="1145222"/>
            <a:ext cx="9039153" cy="1323439"/>
          </a:xfrm>
          <a:prstGeom prst="rect">
            <a:avLst/>
          </a:prstGeom>
        </p:spPr>
        <p:txBody>
          <a:bodyPr wrap="square">
            <a:spAutoFit/>
          </a:bodyPr>
          <a:lstStyle/>
          <a:p>
            <a:pPr lvl="0"/>
            <a:r>
              <a:rPr lang="en-US" sz="2800" b="1" dirty="0">
                <a:solidFill>
                  <a:srgbClr val="000000"/>
                </a:solidFill>
                <a:latin typeface="Avenir Book" charset="0"/>
                <a:ea typeface="Avenir Book" charset="0"/>
                <a:cs typeface="Avenir Book" charset="0"/>
              </a:rPr>
              <a:t>Look for transcripts expressed in unexpected cell types and remove those genes from all subsequent analysis</a:t>
            </a:r>
          </a:p>
          <a:p>
            <a:pPr marL="457200" lvl="0" indent="-457200">
              <a:buFont typeface="Arial" charset="0"/>
              <a:buChar char="•"/>
            </a:pPr>
            <a:r>
              <a:rPr lang="en-US" sz="2400" b="1" dirty="0">
                <a:solidFill>
                  <a:srgbClr val="000000"/>
                </a:solidFill>
                <a:latin typeface="Avenir Book" charset="0"/>
                <a:ea typeface="Avenir Book" charset="0"/>
                <a:cs typeface="Avenir Book" charset="0"/>
              </a:rPr>
              <a:t>e.g. hemoglobin gene expressed in a T cell</a:t>
            </a:r>
          </a:p>
        </p:txBody>
      </p:sp>
      <p:sp>
        <p:nvSpPr>
          <p:cNvPr id="21" name="scRNA-Seq from fresh cells"/>
          <p:cNvSpPr txBox="1">
            <a:spLocks/>
          </p:cNvSpPr>
          <p:nvPr/>
        </p:nvSpPr>
        <p:spPr>
          <a:xfrm>
            <a:off x="0" y="26148"/>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Detecting </a:t>
            </a:r>
            <a:r>
              <a:rPr lang="en-US" sz="3200" kern="0"/>
              <a:t>empty drops </a:t>
            </a:r>
            <a:r>
              <a:rPr lang="en-US" sz="3200" kern="0" dirty="0"/>
              <a:t>containing ambient RNA </a:t>
            </a:r>
            <a:r>
              <a:rPr lang="mr-IN" sz="3200" kern="0" dirty="0"/>
              <a:t>–</a:t>
            </a:r>
            <a:r>
              <a:rPr lang="en-US" sz="3200" kern="0" dirty="0"/>
              <a:t> manual</a:t>
            </a:r>
          </a:p>
        </p:txBody>
      </p:sp>
    </p:spTree>
    <p:extLst>
      <p:ext uri="{BB962C8B-B14F-4D97-AF65-F5344CB8AC3E}">
        <p14:creationId xmlns:p14="http://schemas.microsoft.com/office/powerpoint/2010/main" val="1764372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941" b="6842"/>
          <a:stretch/>
        </p:blipFill>
        <p:spPr>
          <a:xfrm>
            <a:off x="3238500" y="2065504"/>
            <a:ext cx="2562225" cy="3788916"/>
          </a:xfrm>
          <a:prstGeom prst="rect">
            <a:avLst/>
          </a:prstGeom>
        </p:spPr>
      </p:pic>
      <p:sp>
        <p:nvSpPr>
          <p:cNvPr id="5" name="Google Shape;353;p40"/>
          <p:cNvSpPr txBox="1"/>
          <p:nvPr/>
        </p:nvSpPr>
        <p:spPr>
          <a:xfrm>
            <a:off x="3234568" y="1687680"/>
            <a:ext cx="3252786" cy="585341"/>
          </a:xfrm>
          <a:prstGeom prst="rect">
            <a:avLst/>
          </a:prstGeom>
          <a:noFill/>
          <a:ln>
            <a:noFill/>
          </a:ln>
        </p:spPr>
        <p:txBody>
          <a:bodyPr spcFirstLastPara="1" wrap="square" lIns="68569" tIns="68569" rIns="68569" bIns="68569" anchor="t" anchorCtr="0">
            <a:noAutofit/>
          </a:bodyPr>
          <a:lstStyle/>
          <a:p>
            <a:pPr algn="ctr"/>
            <a:r>
              <a:rPr lang="en-US" sz="1600" b="1" dirty="0">
                <a:latin typeface="Avenir Book" charset="0"/>
                <a:ea typeface="Avenir Book" charset="0"/>
                <a:cs typeface="Avenir Book" charset="0"/>
              </a:rPr>
              <a:t>Cells ranked by total </a:t>
            </a:r>
          </a:p>
          <a:p>
            <a:pPr algn="ctr"/>
            <a:r>
              <a:rPr lang="en-US" sz="1600" b="1" dirty="0">
                <a:latin typeface="Avenir Book" charset="0"/>
                <a:ea typeface="Avenir Book" charset="0"/>
                <a:cs typeface="Avenir Book" charset="0"/>
              </a:rPr>
              <a:t>unique molecular identifiers (UMI)</a:t>
            </a:r>
          </a:p>
        </p:txBody>
      </p:sp>
      <p:sp>
        <p:nvSpPr>
          <p:cNvPr id="6" name="Google Shape;353;p40"/>
          <p:cNvSpPr txBox="1"/>
          <p:nvPr/>
        </p:nvSpPr>
        <p:spPr>
          <a:xfrm>
            <a:off x="2724196" y="2448998"/>
            <a:ext cx="551622" cy="2194655"/>
          </a:xfrm>
          <a:prstGeom prst="rect">
            <a:avLst/>
          </a:prstGeom>
          <a:noFill/>
          <a:ln>
            <a:noFill/>
          </a:ln>
        </p:spPr>
        <p:txBody>
          <a:bodyPr spcFirstLastPara="1" wrap="square" lIns="68569" tIns="68569" rIns="68569" bIns="68569" anchor="t" anchorCtr="0">
            <a:noAutofit/>
          </a:bodyPr>
          <a:lstStyle/>
          <a:p>
            <a:pPr algn="r"/>
            <a:r>
              <a:rPr lang="en-US" sz="1050" b="1" dirty="0">
                <a:latin typeface="Arial" charset="0"/>
                <a:ea typeface="Arial" charset="0"/>
                <a:cs typeface="Arial" charset="0"/>
              </a:rPr>
              <a:t>10000</a:t>
            </a:r>
            <a:endParaRPr lang="en-US" sz="1200" b="1" dirty="0">
              <a:latin typeface="Arial" charset="0"/>
              <a:ea typeface="Arial" charset="0"/>
              <a:cs typeface="Arial" charset="0"/>
            </a:endParaRPr>
          </a:p>
          <a:p>
            <a:pPr algn="r"/>
            <a:endParaRPr lang="en-US" sz="4950" b="1" dirty="0">
              <a:latin typeface="Arial" charset="0"/>
              <a:ea typeface="Arial" charset="0"/>
              <a:cs typeface="Arial" charset="0"/>
            </a:endParaRPr>
          </a:p>
          <a:p>
            <a:pPr algn="r"/>
            <a:r>
              <a:rPr lang="en-US" sz="1050" b="1" dirty="0">
                <a:latin typeface="Arial" charset="0"/>
                <a:ea typeface="Arial" charset="0"/>
                <a:cs typeface="Arial" charset="0"/>
              </a:rPr>
              <a:t>1000</a:t>
            </a:r>
            <a:endParaRPr lang="en-US" sz="1200" b="1" dirty="0">
              <a:latin typeface="Arial" charset="0"/>
              <a:ea typeface="Arial" charset="0"/>
              <a:cs typeface="Arial" charset="0"/>
            </a:endParaRPr>
          </a:p>
          <a:p>
            <a:pPr algn="r"/>
            <a:endParaRPr lang="en-US" sz="4950" b="1" dirty="0">
              <a:latin typeface="Arial" charset="0"/>
              <a:ea typeface="Arial" charset="0"/>
              <a:cs typeface="Arial" charset="0"/>
            </a:endParaRPr>
          </a:p>
          <a:p>
            <a:pPr algn="r"/>
            <a:r>
              <a:rPr lang="en-US" sz="1050" b="1" dirty="0">
                <a:latin typeface="Arial" charset="0"/>
                <a:ea typeface="Arial" charset="0"/>
                <a:cs typeface="Arial" charset="0"/>
              </a:rPr>
              <a:t>100</a:t>
            </a:r>
            <a:endParaRPr lang="en-US" sz="1200" b="1" dirty="0">
              <a:latin typeface="Arial" charset="0"/>
              <a:ea typeface="Arial" charset="0"/>
              <a:cs typeface="Arial" charset="0"/>
            </a:endParaRPr>
          </a:p>
          <a:p>
            <a:pPr algn="r"/>
            <a:endParaRPr lang="en-US" sz="4950" b="1" dirty="0">
              <a:latin typeface="Arial" charset="0"/>
              <a:ea typeface="Arial" charset="0"/>
              <a:cs typeface="Arial" charset="0"/>
            </a:endParaRPr>
          </a:p>
          <a:p>
            <a:pPr algn="r"/>
            <a:r>
              <a:rPr lang="en-US" sz="1050" b="1" dirty="0">
                <a:latin typeface="Arial" charset="0"/>
                <a:ea typeface="Arial" charset="0"/>
                <a:cs typeface="Arial" charset="0"/>
              </a:rPr>
              <a:t>10</a:t>
            </a:r>
          </a:p>
        </p:txBody>
      </p:sp>
      <p:sp>
        <p:nvSpPr>
          <p:cNvPr id="7" name="Rectangle 6"/>
          <p:cNvSpPr/>
          <p:nvPr/>
        </p:nvSpPr>
        <p:spPr>
          <a:xfrm rot="16200000">
            <a:off x="1297254" y="3731873"/>
            <a:ext cx="2677015" cy="338554"/>
          </a:xfrm>
          <a:prstGeom prst="rect">
            <a:avLst/>
          </a:prstGeom>
        </p:spPr>
        <p:txBody>
          <a:bodyPr wrap="none">
            <a:spAutoFit/>
          </a:bodyPr>
          <a:lstStyle/>
          <a:p>
            <a:r>
              <a:rPr lang="en-US" sz="1600" b="1" dirty="0">
                <a:solidFill>
                  <a:srgbClr val="191919"/>
                </a:solidFill>
                <a:latin typeface="Avenir Book" charset="0"/>
                <a:ea typeface="Avenir Book" charset="0"/>
                <a:cs typeface="Avenir Book" charset="0"/>
              </a:rPr>
              <a:t>Total UMI detected per cell</a:t>
            </a:r>
            <a:endParaRPr lang="en-US" sz="1600" b="1" dirty="0">
              <a:latin typeface="Avenir Book" charset="0"/>
              <a:ea typeface="Avenir Book" charset="0"/>
              <a:cs typeface="Avenir Book" charset="0"/>
            </a:endParaRPr>
          </a:p>
        </p:txBody>
      </p:sp>
      <p:pic>
        <p:nvPicPr>
          <p:cNvPr id="8" name="Picture 7"/>
          <p:cNvPicPr>
            <a:picLocks noChangeAspect="1"/>
          </p:cNvPicPr>
          <p:nvPr/>
        </p:nvPicPr>
        <p:blipFill>
          <a:blip r:embed="rId3"/>
          <a:stretch>
            <a:fillRect/>
          </a:stretch>
        </p:blipFill>
        <p:spPr>
          <a:xfrm>
            <a:off x="5207230" y="2334579"/>
            <a:ext cx="762000" cy="714375"/>
          </a:xfrm>
          <a:prstGeom prst="rect">
            <a:avLst/>
          </a:prstGeom>
        </p:spPr>
      </p:pic>
      <p:pic>
        <p:nvPicPr>
          <p:cNvPr id="9" name="Picture 8"/>
          <p:cNvPicPr>
            <a:picLocks noChangeAspect="1"/>
          </p:cNvPicPr>
          <p:nvPr/>
        </p:nvPicPr>
        <p:blipFill>
          <a:blip r:embed="rId4"/>
          <a:stretch>
            <a:fillRect/>
          </a:stretch>
        </p:blipFill>
        <p:spPr>
          <a:xfrm>
            <a:off x="5972129" y="3440706"/>
            <a:ext cx="762000" cy="714375"/>
          </a:xfrm>
          <a:prstGeom prst="rect">
            <a:avLst/>
          </a:prstGeom>
        </p:spPr>
      </p:pic>
      <p:pic>
        <p:nvPicPr>
          <p:cNvPr id="10" name="Picture 9"/>
          <p:cNvPicPr>
            <a:picLocks noChangeAspect="1"/>
          </p:cNvPicPr>
          <p:nvPr/>
        </p:nvPicPr>
        <p:blipFill>
          <a:blip r:embed="rId5">
            <a:duotone>
              <a:schemeClr val="accent1">
                <a:shade val="45000"/>
                <a:satMod val="135000"/>
              </a:schemeClr>
              <a:prstClr val="white"/>
            </a:duotone>
          </a:blip>
          <a:stretch>
            <a:fillRect/>
          </a:stretch>
        </p:blipFill>
        <p:spPr>
          <a:xfrm rot="16375238">
            <a:off x="6251037" y="3485608"/>
            <a:ext cx="205059" cy="461383"/>
          </a:xfrm>
          <a:prstGeom prst="rect">
            <a:avLst/>
          </a:prstGeom>
        </p:spPr>
      </p:pic>
      <p:pic>
        <p:nvPicPr>
          <p:cNvPr id="11" name="Picture 10"/>
          <p:cNvPicPr>
            <a:picLocks noChangeAspect="1"/>
          </p:cNvPicPr>
          <p:nvPr/>
        </p:nvPicPr>
        <p:blipFill>
          <a:blip r:embed="rId3"/>
          <a:stretch>
            <a:fillRect/>
          </a:stretch>
        </p:blipFill>
        <p:spPr>
          <a:xfrm>
            <a:off x="5181854" y="3447645"/>
            <a:ext cx="762000" cy="714375"/>
          </a:xfrm>
          <a:prstGeom prst="rect">
            <a:avLst/>
          </a:prstGeom>
        </p:spPr>
      </p:pic>
      <p:pic>
        <p:nvPicPr>
          <p:cNvPr id="12" name="Picture 11"/>
          <p:cNvPicPr>
            <a:picLocks noChangeAspect="1"/>
          </p:cNvPicPr>
          <p:nvPr/>
        </p:nvPicPr>
        <p:blipFill>
          <a:blip r:embed="rId4"/>
          <a:stretch>
            <a:fillRect/>
          </a:stretch>
        </p:blipFill>
        <p:spPr>
          <a:xfrm>
            <a:off x="5736950" y="4565454"/>
            <a:ext cx="762000" cy="714375"/>
          </a:xfrm>
          <a:prstGeom prst="rect">
            <a:avLst/>
          </a:prstGeom>
        </p:spPr>
      </p:pic>
      <p:pic>
        <p:nvPicPr>
          <p:cNvPr id="13" name="Picture 12"/>
          <p:cNvPicPr>
            <a:picLocks noChangeAspect="1"/>
          </p:cNvPicPr>
          <p:nvPr/>
        </p:nvPicPr>
        <p:blipFill>
          <a:blip r:embed="rId5">
            <a:duotone>
              <a:schemeClr val="accent1">
                <a:shade val="45000"/>
                <a:satMod val="135000"/>
              </a:schemeClr>
              <a:prstClr val="white"/>
            </a:duotone>
          </a:blip>
          <a:stretch>
            <a:fillRect/>
          </a:stretch>
        </p:blipFill>
        <p:spPr>
          <a:xfrm rot="16375238">
            <a:off x="6015858" y="4610356"/>
            <a:ext cx="205059" cy="461383"/>
          </a:xfrm>
          <a:prstGeom prst="rect">
            <a:avLst/>
          </a:prstGeom>
        </p:spPr>
      </p:pic>
      <p:sp>
        <p:nvSpPr>
          <p:cNvPr id="14" name="Google Shape;353;p40"/>
          <p:cNvSpPr txBox="1"/>
          <p:nvPr/>
        </p:nvSpPr>
        <p:spPr>
          <a:xfrm>
            <a:off x="6266587" y="2429110"/>
            <a:ext cx="1994177" cy="619844"/>
          </a:xfrm>
          <a:prstGeom prst="rect">
            <a:avLst/>
          </a:prstGeom>
          <a:noFill/>
          <a:ln>
            <a:noFill/>
          </a:ln>
        </p:spPr>
        <p:txBody>
          <a:bodyPr spcFirstLastPara="1" wrap="square" lIns="68569" tIns="68569" rIns="68569" bIns="68569" anchor="t" anchorCtr="0">
            <a:noAutofit/>
          </a:bodyPr>
          <a:lstStyle/>
          <a:p>
            <a:pPr algn="ctr"/>
            <a:r>
              <a:rPr lang="en-US" sz="1500" b="1" dirty="0">
                <a:latin typeface="Avenir Book" charset="0"/>
                <a:ea typeface="Avenir Book" charset="0"/>
                <a:cs typeface="Avenir Book" charset="0"/>
              </a:rPr>
              <a:t>Cell encapsulated in droplet</a:t>
            </a:r>
          </a:p>
        </p:txBody>
      </p:sp>
      <p:sp>
        <p:nvSpPr>
          <p:cNvPr id="15" name="Google Shape;353;p40"/>
          <p:cNvSpPr txBox="1"/>
          <p:nvPr/>
        </p:nvSpPr>
        <p:spPr>
          <a:xfrm>
            <a:off x="6498951" y="4608289"/>
            <a:ext cx="2368825" cy="547651"/>
          </a:xfrm>
          <a:prstGeom prst="rect">
            <a:avLst/>
          </a:prstGeom>
          <a:noFill/>
          <a:ln>
            <a:noFill/>
          </a:ln>
        </p:spPr>
        <p:txBody>
          <a:bodyPr spcFirstLastPara="1" wrap="square" lIns="68569" tIns="68569" rIns="68569" bIns="68569" anchor="t" anchorCtr="0">
            <a:noAutofit/>
          </a:bodyPr>
          <a:lstStyle/>
          <a:p>
            <a:pPr algn="ctr"/>
            <a:r>
              <a:rPr lang="en-US" sz="1500" b="1">
                <a:latin typeface="Avenir Book" charset="0"/>
                <a:ea typeface="Avenir Book" charset="0"/>
                <a:cs typeface="Avenir Book" charset="0"/>
              </a:rPr>
              <a:t>Ambient RNA encapsulated </a:t>
            </a:r>
            <a:r>
              <a:rPr lang="en-US" sz="1500" b="1" dirty="0">
                <a:latin typeface="Avenir Book" charset="0"/>
                <a:ea typeface="Avenir Book" charset="0"/>
                <a:cs typeface="Avenir Book" charset="0"/>
              </a:rPr>
              <a:t>in droplet</a:t>
            </a:r>
          </a:p>
        </p:txBody>
      </p:sp>
      <p:sp>
        <p:nvSpPr>
          <p:cNvPr id="16" name="Google Shape;353;p40"/>
          <p:cNvSpPr txBox="1"/>
          <p:nvPr/>
        </p:nvSpPr>
        <p:spPr>
          <a:xfrm>
            <a:off x="6905534" y="3630123"/>
            <a:ext cx="1228817" cy="335540"/>
          </a:xfrm>
          <a:prstGeom prst="rect">
            <a:avLst/>
          </a:prstGeom>
          <a:noFill/>
          <a:ln>
            <a:noFill/>
          </a:ln>
        </p:spPr>
        <p:txBody>
          <a:bodyPr spcFirstLastPara="1" wrap="square" lIns="68569" tIns="68569" rIns="68569" bIns="68569" anchor="t" anchorCtr="0">
            <a:noAutofit/>
          </a:bodyPr>
          <a:lstStyle/>
          <a:p>
            <a:pPr algn="ctr"/>
            <a:r>
              <a:rPr lang="en-US" sz="1500" b="1" dirty="0">
                <a:latin typeface="Avenir Book" charset="0"/>
                <a:ea typeface="Avenir Book" charset="0"/>
                <a:cs typeface="Avenir Book" charset="0"/>
              </a:rPr>
              <a:t>Mixture</a:t>
            </a:r>
          </a:p>
        </p:txBody>
      </p:sp>
      <p:sp>
        <p:nvSpPr>
          <p:cNvPr id="18" name="Rectangle 17"/>
          <p:cNvSpPr/>
          <p:nvPr/>
        </p:nvSpPr>
        <p:spPr>
          <a:xfrm>
            <a:off x="7315199" y="6530609"/>
            <a:ext cx="4876800" cy="369332"/>
          </a:xfrm>
          <a:prstGeom prst="rect">
            <a:avLst/>
          </a:prstGeom>
        </p:spPr>
        <p:txBody>
          <a:bodyPr wrap="square">
            <a:spAutoFit/>
          </a:bodyPr>
          <a:lstStyle/>
          <a:p>
            <a:pPr algn="r"/>
            <a:r>
              <a:rPr lang="en-US" i="1" dirty="0" err="1">
                <a:latin typeface="Avenir Book" charset="0"/>
                <a:ea typeface="Avenir Book" charset="0"/>
                <a:cs typeface="Avenir Book" charset="0"/>
              </a:rPr>
              <a:t>Lun</a:t>
            </a:r>
            <a:r>
              <a:rPr lang="en-US" i="1" dirty="0">
                <a:latin typeface="Avenir Book" charset="0"/>
                <a:ea typeface="Avenir Book" charset="0"/>
                <a:cs typeface="Avenir Book" charset="0"/>
              </a:rPr>
              <a:t>, A.T.L. et al. Genome </a:t>
            </a:r>
            <a:r>
              <a:rPr lang="en-US" i="1" dirty="0" err="1">
                <a:latin typeface="Avenir Book" charset="0"/>
                <a:ea typeface="Avenir Book" charset="0"/>
                <a:cs typeface="Avenir Book" charset="0"/>
              </a:rPr>
              <a:t>Biol</a:t>
            </a:r>
            <a:r>
              <a:rPr lang="en-US" i="1" dirty="0">
                <a:latin typeface="Avenir Book" charset="0"/>
                <a:ea typeface="Avenir Book" charset="0"/>
                <a:cs typeface="Avenir Book" charset="0"/>
              </a:rPr>
              <a:t> (2019). 20, 63.</a:t>
            </a:r>
          </a:p>
        </p:txBody>
      </p:sp>
      <p:sp>
        <p:nvSpPr>
          <p:cNvPr id="19" name="Rectangle 18"/>
          <p:cNvSpPr/>
          <p:nvPr/>
        </p:nvSpPr>
        <p:spPr>
          <a:xfrm>
            <a:off x="824375" y="1145222"/>
            <a:ext cx="8361392" cy="523220"/>
          </a:xfrm>
          <a:prstGeom prst="rect">
            <a:avLst/>
          </a:prstGeom>
        </p:spPr>
        <p:txBody>
          <a:bodyPr wrap="none">
            <a:spAutoFit/>
          </a:bodyPr>
          <a:lstStyle/>
          <a:p>
            <a:pPr lvl="0"/>
            <a:r>
              <a:rPr lang="en-US" sz="2800" b="1" dirty="0" err="1">
                <a:solidFill>
                  <a:srgbClr val="000000"/>
                </a:solidFill>
                <a:latin typeface="Avenir Book" charset="0"/>
                <a:ea typeface="Avenir Book" charset="0"/>
                <a:cs typeface="Avenir Book" charset="0"/>
              </a:rPr>
              <a:t>EmptyDrops</a:t>
            </a:r>
            <a:r>
              <a:rPr lang="en-US" sz="2800" b="1" dirty="0">
                <a:solidFill>
                  <a:srgbClr val="000000"/>
                </a:solidFill>
                <a:latin typeface="Avenir Book" charset="0"/>
                <a:ea typeface="Avenir Book" charset="0"/>
                <a:cs typeface="Avenir Book" charset="0"/>
              </a:rPr>
              <a:t> (distinguish cells from empty droplets)</a:t>
            </a:r>
          </a:p>
        </p:txBody>
      </p:sp>
      <p:sp>
        <p:nvSpPr>
          <p:cNvPr id="21" name="scRNA-Seq from fresh cells"/>
          <p:cNvSpPr txBox="1">
            <a:spLocks/>
          </p:cNvSpPr>
          <p:nvPr/>
        </p:nvSpPr>
        <p:spPr>
          <a:xfrm>
            <a:off x="0" y="26148"/>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Detecting empty drops containing ambient RNA </a:t>
            </a:r>
            <a:r>
              <a:rPr lang="mr-IN" sz="3200" kern="0" dirty="0"/>
              <a:t>–</a:t>
            </a:r>
            <a:r>
              <a:rPr lang="en-US" sz="3200" kern="0" dirty="0"/>
              <a:t> automatic</a:t>
            </a:r>
          </a:p>
        </p:txBody>
      </p:sp>
    </p:spTree>
    <p:extLst>
      <p:ext uri="{BB962C8B-B14F-4D97-AF65-F5344CB8AC3E}">
        <p14:creationId xmlns:p14="http://schemas.microsoft.com/office/powerpoint/2010/main" val="170436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cRNA-Seq from fresh cells">
            <a:extLst>
              <a:ext uri="{FF2B5EF4-FFF2-40B4-BE49-F238E27FC236}">
                <a16:creationId xmlns:a16="http://schemas.microsoft.com/office/drawing/2014/main" id="{5B75573A-D91D-A4D4-4B9D-8A4318029437}"/>
              </a:ext>
            </a:extLst>
          </p:cNvPr>
          <p:cNvSpPr txBox="1">
            <a:spLocks/>
          </p:cNvSpPr>
          <p:nvPr/>
        </p:nvSpPr>
        <p:spPr>
          <a:xfrm>
            <a:off x="0" y="26148"/>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Quality control tips</a:t>
            </a:r>
          </a:p>
        </p:txBody>
      </p:sp>
      <p:sp>
        <p:nvSpPr>
          <p:cNvPr id="8" name="TextBox 7">
            <a:extLst>
              <a:ext uri="{FF2B5EF4-FFF2-40B4-BE49-F238E27FC236}">
                <a16:creationId xmlns:a16="http://schemas.microsoft.com/office/drawing/2014/main" id="{1342A447-8EA3-A0B8-962F-90B4F8BBA25C}"/>
              </a:ext>
            </a:extLst>
          </p:cNvPr>
          <p:cNvSpPr txBox="1"/>
          <p:nvPr/>
        </p:nvSpPr>
        <p:spPr>
          <a:xfrm>
            <a:off x="5335635" y="6488668"/>
            <a:ext cx="6856364" cy="369332"/>
          </a:xfrm>
          <a:prstGeom prst="rect">
            <a:avLst/>
          </a:prstGeom>
          <a:noFill/>
        </p:spPr>
        <p:txBody>
          <a:bodyPr wrap="none" rtlCol="0">
            <a:spAutoFit/>
          </a:bodyPr>
          <a:lstStyle/>
          <a:p>
            <a:r>
              <a:rPr lang="en-US" i="1" dirty="0" err="1">
                <a:latin typeface="Avenir Book" charset="0"/>
                <a:ea typeface="Avenir Book" charset="0"/>
                <a:cs typeface="Avenir Book" charset="0"/>
              </a:rPr>
              <a:t>Luecken</a:t>
            </a:r>
            <a:r>
              <a:rPr lang="en-US" i="1" dirty="0">
                <a:latin typeface="Avenir Book" charset="0"/>
                <a:ea typeface="Avenir Book" charset="0"/>
                <a:cs typeface="Avenir Book" charset="0"/>
              </a:rPr>
              <a:t> M. D. et al. Molecular Systems Biology (2019) 15:e8746.</a:t>
            </a:r>
          </a:p>
        </p:txBody>
      </p:sp>
      <p:sp>
        <p:nvSpPr>
          <p:cNvPr id="12" name="TextBox 11">
            <a:extLst>
              <a:ext uri="{FF2B5EF4-FFF2-40B4-BE49-F238E27FC236}">
                <a16:creationId xmlns:a16="http://schemas.microsoft.com/office/drawing/2014/main" id="{8694A0FD-F108-A86B-EAB8-53FA6542763D}"/>
              </a:ext>
            </a:extLst>
          </p:cNvPr>
          <p:cNvSpPr txBox="1"/>
          <p:nvPr/>
        </p:nvSpPr>
        <p:spPr>
          <a:xfrm>
            <a:off x="645317" y="1169149"/>
            <a:ext cx="10901363" cy="4524315"/>
          </a:xfrm>
          <a:prstGeom prst="rect">
            <a:avLst/>
          </a:prstGeom>
          <a:noFill/>
        </p:spPr>
        <p:txBody>
          <a:bodyPr wrap="square" rtlCol="0">
            <a:spAutoFit/>
          </a:bodyPr>
          <a:lstStyle/>
          <a:p>
            <a:pPr marL="285750" indent="-285750">
              <a:buFont typeface="Arial" panose="020B0604020202020204" pitchFamily="34" charset="0"/>
              <a:buChar char="•"/>
            </a:pP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We often revisit quality</a:t>
            </a:r>
            <a:r>
              <a:rPr kumimoji="0" lang="en-US" sz="24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control</a:t>
            </a:r>
            <a:r>
              <a:rPr kumimoji="0" lang="en-US" sz="24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decisions</a:t>
            </a:r>
            <a:r>
              <a:rPr kumimoji="0" lang="en-US" sz="2400" b="0" i="0" u="none" strike="noStrike" kern="0" cap="none" spc="-114"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multiple</a:t>
            </a:r>
            <a:r>
              <a:rPr kumimoji="0" lang="en-US" sz="24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times</a:t>
            </a:r>
            <a:r>
              <a:rPr kumimoji="0" lang="en-US" sz="2400" b="0" i="0" u="none" strike="noStrike" kern="0" cap="none" spc="-114"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when</a:t>
            </a:r>
            <a:r>
              <a:rPr kumimoji="0" lang="en-US" sz="24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analyzing </a:t>
            </a:r>
            <a:r>
              <a:rPr kumimoji="0" lang="en-US" sz="24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data.</a:t>
            </a:r>
            <a:r>
              <a:rPr kumimoji="0" lang="en-US" sz="24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kumimoji="0" lang="en-US" sz="24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Start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with</a:t>
            </a:r>
            <a:r>
              <a:rPr kumimoji="0" lang="en-US" sz="24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permissive</a:t>
            </a:r>
            <a:r>
              <a:rPr kumimoji="0" lang="en-US" sz="24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thresholds when filtering</a:t>
            </a:r>
            <a:r>
              <a:rPr kumimoji="0" lang="en-US" sz="24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and</a:t>
            </a:r>
            <a:r>
              <a:rPr kumimoji="0" lang="en-US" sz="24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investigate</a:t>
            </a:r>
            <a:r>
              <a:rPr kumimoji="0" lang="en-US" sz="24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the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effects</a:t>
            </a:r>
            <a:r>
              <a:rPr kumimoji="0" lang="en-US" sz="24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of</a:t>
            </a:r>
            <a:r>
              <a:rPr kumimoji="0" lang="en-US" sz="24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these</a:t>
            </a:r>
            <a:r>
              <a:rPr kumimoji="0" lang="en-US" sz="24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thresholds</a:t>
            </a:r>
            <a:r>
              <a:rPr kumimoji="0" lang="en-US" sz="2400" b="0" i="0" u="none" strike="noStrike" kern="0" cap="none" spc="-8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before</a:t>
            </a:r>
            <a:r>
              <a:rPr kumimoji="0" lang="en-US" sz="24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60" normalizeH="0" baseline="0" noProof="0" dirty="0">
                <a:ln>
                  <a:noFill/>
                </a:ln>
                <a:solidFill>
                  <a:sysClr val="windowText" lastClr="000000"/>
                </a:solidFill>
                <a:effectLst/>
                <a:uLnTx/>
                <a:uFillTx/>
                <a:latin typeface="Avenir Book" panose="02000503020000020003" pitchFamily="2" charset="0"/>
                <a:cs typeface="Trebuchet MS"/>
              </a:rPr>
              <a:t>applying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more</a:t>
            </a:r>
            <a:r>
              <a:rPr kumimoji="0" lang="en-US" sz="24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stringent</a:t>
            </a:r>
            <a:r>
              <a:rPr kumimoji="0" lang="en-US" sz="24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thresholds.</a:t>
            </a:r>
            <a:endPar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If</a:t>
            </a:r>
            <a:r>
              <a:rPr kumimoji="0" lang="en-US" sz="24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the</a:t>
            </a:r>
            <a:r>
              <a:rPr kumimoji="0" lang="en-US" sz="24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distributions</a:t>
            </a:r>
            <a:r>
              <a:rPr kumimoji="0" lang="en-US" sz="24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of</a:t>
            </a:r>
            <a:r>
              <a:rPr kumimoji="0" lang="en-US" sz="24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 QC</a:t>
            </a:r>
            <a:r>
              <a:rPr kumimoji="0" lang="en-US" sz="24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metrics</a:t>
            </a:r>
            <a:r>
              <a:rPr kumimoji="0" lang="en-US" sz="24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differ</a:t>
            </a:r>
            <a:r>
              <a:rPr kumimoji="0" lang="en-US" sz="2400" b="0" i="0" u="none" strike="noStrike" kern="0" cap="none" spc="-8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between</a:t>
            </a:r>
            <a:r>
              <a:rPr kumimoji="0" lang="en-US" sz="24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samples,</a:t>
            </a:r>
            <a:r>
              <a:rPr kumimoji="0" lang="en-US" sz="2400" b="0" i="0" u="none" strike="noStrike" kern="0" cap="none" spc="-7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thresholds</a:t>
            </a:r>
            <a:r>
              <a:rPr kumimoji="0" lang="en-US" sz="24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should</a:t>
            </a:r>
            <a:r>
              <a:rPr kumimoji="0" lang="en-US" sz="2400" b="0" i="0" u="none" strike="noStrike" kern="0" cap="none" spc="-7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be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determined</a:t>
            </a:r>
            <a:r>
              <a:rPr kumimoji="0" lang="en-US" sz="24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separately</a:t>
            </a:r>
            <a:r>
              <a:rPr kumimoji="0" lang="en-US" sz="24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for</a:t>
            </a:r>
            <a:r>
              <a:rPr kumimoji="0" lang="en-US" sz="24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25" normalizeH="0" baseline="0" noProof="0" dirty="0">
                <a:ln>
                  <a:noFill/>
                </a:ln>
                <a:solidFill>
                  <a:sysClr val="windowText" lastClr="000000"/>
                </a:solidFill>
                <a:effectLst/>
                <a:uLnTx/>
                <a:uFillTx/>
                <a:latin typeface="Avenir Book" panose="02000503020000020003" pitchFamily="2" charset="0"/>
                <a:cs typeface="Trebuchet MS"/>
              </a:rPr>
              <a:t>each</a:t>
            </a:r>
            <a:r>
              <a:rPr kumimoji="0" lang="en-US" sz="24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sample</a:t>
            </a:r>
            <a:r>
              <a:rPr kumimoji="0" lang="en-US" sz="24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lang="en-US" sz="24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20" normalizeH="0" baseline="0" noProof="0" dirty="0">
                <a:ln>
                  <a:noFill/>
                </a:ln>
                <a:solidFill>
                  <a:sysClr val="windowText" lastClr="000000"/>
                </a:solidFill>
                <a:effectLst/>
                <a:uLnTx/>
                <a:uFillTx/>
                <a:latin typeface="Avenir Book" panose="02000503020000020003" pitchFamily="2" charset="0"/>
                <a:cs typeface="Trebuchet MS"/>
              </a:rPr>
              <a:t>account</a:t>
            </a:r>
            <a:r>
              <a:rPr kumimoji="0" lang="en-US" sz="24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for</a:t>
            </a:r>
            <a:r>
              <a:rPr kumimoji="0" lang="en-US" sz="24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sample</a:t>
            </a:r>
            <a:r>
              <a:rPr kumimoji="0" lang="en-US" sz="24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quality</a:t>
            </a:r>
            <a:r>
              <a:rPr kumimoji="0" lang="en-US" sz="2400" b="0" i="0" u="none" strike="noStrike" kern="0" cap="none" spc="-9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differences.</a:t>
            </a:r>
            <a:endPar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Visualize</a:t>
            </a:r>
            <a:r>
              <a:rPr kumimoji="0" lang="en-US" sz="24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65" normalizeH="0" baseline="0" noProof="0" dirty="0">
                <a:ln>
                  <a:noFill/>
                </a:ln>
                <a:solidFill>
                  <a:sysClr val="windowText" lastClr="000000"/>
                </a:solidFill>
                <a:effectLst/>
                <a:uLnTx/>
                <a:uFillTx/>
                <a:latin typeface="Avenir Book" panose="02000503020000020003" pitchFamily="2" charset="0"/>
                <a:cs typeface="Trebuchet MS"/>
              </a:rPr>
              <a:t>QC</a:t>
            </a:r>
            <a:r>
              <a:rPr kumimoji="0" lang="en-US" sz="24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metrics</a:t>
            </a:r>
            <a:r>
              <a:rPr kumimoji="0" lang="en-US" sz="24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per</a:t>
            </a:r>
            <a:r>
              <a:rPr kumimoji="0" lang="en-US" sz="2400" b="0" i="0" u="none" strike="noStrike" kern="0" cap="none" spc="-10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cell subset</a:t>
            </a:r>
            <a:r>
              <a:rPr kumimoji="0" lang="en-US" sz="24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in</a:t>
            </a:r>
            <a:r>
              <a:rPr kumimoji="0" lang="en-US" sz="2400" b="0" i="0" u="none" strike="noStrike" kern="0" cap="none" spc="-10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order</a:t>
            </a:r>
            <a:r>
              <a:rPr kumimoji="0" lang="en-US" sz="24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to</a:t>
            </a:r>
            <a:r>
              <a:rPr kumimoji="0" lang="en-US" sz="2400" b="0" i="0" u="none" strike="noStrike" kern="0" cap="none" spc="-110"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flag</a:t>
            </a:r>
            <a:r>
              <a:rPr kumimoji="0" lang="en-US" sz="24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technical</a:t>
            </a:r>
            <a:r>
              <a:rPr kumimoji="0" lang="en-US" sz="2400" b="0" i="0" u="none" strike="noStrike" kern="0" cap="none" spc="-95" normalizeH="0" baseline="0" noProof="0" dirty="0">
                <a:ln>
                  <a:noFill/>
                </a:ln>
                <a:solidFill>
                  <a:sysClr val="windowText" lastClr="000000"/>
                </a:solidFill>
                <a:effectLst/>
                <a:uLnTx/>
                <a:uFillTx/>
                <a:latin typeface="Avenir Book" panose="02000503020000020003" pitchFamily="2" charset="0"/>
                <a:cs typeface="Trebuchet MS"/>
              </a:rPr>
              <a:t> </a:t>
            </a:r>
            <a:r>
              <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rPr>
              <a:t>biases</a:t>
            </a:r>
            <a:r>
              <a:rPr kumimoji="0" lang="en-US" sz="2400" b="0" i="0" u="none" strike="noStrike" kern="0" cap="none" spc="-10" normalizeH="0" baseline="0" noProof="0" dirty="0">
                <a:ln>
                  <a:noFill/>
                </a:ln>
                <a:solidFill>
                  <a:sysClr val="windowText" lastClr="000000"/>
                </a:solidFill>
                <a:effectLst/>
                <a:uLnTx/>
                <a:uFillTx/>
                <a:latin typeface="Avenir Book" panose="02000503020000020003" pitchFamily="2" charset="0"/>
                <a:cs typeface="Trebuchet MS"/>
              </a:rPr>
              <a:t>.</a:t>
            </a:r>
            <a:endParaRPr kumimoji="0" lang="en-US" sz="2400" b="0" i="0" u="none" strike="noStrike" kern="0" cap="none" spc="0" normalizeH="0" baseline="0" noProof="0" dirty="0">
              <a:ln>
                <a:noFill/>
              </a:ln>
              <a:solidFill>
                <a:sysClr val="windowText" lastClr="000000"/>
              </a:solidFill>
              <a:effectLst/>
              <a:uLnTx/>
              <a:uFillTx/>
              <a:latin typeface="Avenir Book" panose="02000503020000020003" pitchFamily="2" charset="0"/>
              <a:cs typeface="Trebuchet MS"/>
            </a:endParaRP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ACD20-EA98-614D-9759-8DE952DAFCF0}"/>
              </a:ext>
            </a:extLst>
          </p:cNvPr>
          <p:cNvPicPr>
            <a:picLocks noChangeAspect="1"/>
          </p:cNvPicPr>
          <p:nvPr/>
        </p:nvPicPr>
        <p:blipFill>
          <a:blip r:embed="rId2"/>
          <a:stretch>
            <a:fillRect/>
          </a:stretch>
        </p:blipFill>
        <p:spPr>
          <a:xfrm>
            <a:off x="1479998" y="1050889"/>
            <a:ext cx="9384404" cy="5577773"/>
          </a:xfrm>
          <a:prstGeom prst="rect">
            <a:avLst/>
          </a:prstGeom>
        </p:spPr>
      </p:pic>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12" name="Rectangle 11"/>
          <p:cNvSpPr/>
          <p:nvPr/>
        </p:nvSpPr>
        <p:spPr bwMode="auto">
          <a:xfrm>
            <a:off x="7881483" y="1322643"/>
            <a:ext cx="2591501" cy="2269886"/>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ctangle 13"/>
          <p:cNvSpPr/>
          <p:nvPr/>
        </p:nvSpPr>
        <p:spPr bwMode="auto">
          <a:xfrm>
            <a:off x="7351482" y="2040396"/>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412803" y="4987747"/>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1915887" y="4318610"/>
            <a:ext cx="2452916" cy="2269886"/>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4673953" y="4298379"/>
            <a:ext cx="2805928" cy="2427861"/>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8134439" y="4213298"/>
            <a:ext cx="2805928" cy="239673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103770" y="371395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a:t>
            </a:r>
          </a:p>
        </p:txBody>
      </p:sp>
      <p:sp>
        <p:nvSpPr>
          <p:cNvPr id="3" name="Rectangle 2">
            <a:extLst>
              <a:ext uri="{FF2B5EF4-FFF2-40B4-BE49-F238E27FC236}">
                <a16:creationId xmlns:a16="http://schemas.microsoft.com/office/drawing/2014/main" id="{BD93C6D4-3289-0DAB-98FD-BD413B42E22F}"/>
              </a:ext>
            </a:extLst>
          </p:cNvPr>
          <p:cNvSpPr/>
          <p:nvPr/>
        </p:nvSpPr>
        <p:spPr>
          <a:xfrm>
            <a:off x="5447763" y="6505657"/>
            <a:ext cx="6744237" cy="369332"/>
          </a:xfrm>
          <a:prstGeom prst="rect">
            <a:avLst/>
          </a:prstGeom>
        </p:spPr>
        <p:txBody>
          <a:bodyPr wrap="square">
            <a:spAutoFit/>
          </a:bodyPr>
          <a:lstStyle/>
          <a:p>
            <a:pPr algn="r"/>
            <a:r>
              <a:rPr lang="en-US" i="1" dirty="0" err="1">
                <a:latin typeface="Avenir" panose="02000503020000020003" pitchFamily="2" charset="0"/>
              </a:rPr>
              <a:t>Kiselev</a:t>
            </a:r>
            <a:r>
              <a:rPr lang="en-US" i="1" dirty="0">
                <a:latin typeface="Avenir" panose="02000503020000020003" pitchFamily="2" charset="0"/>
              </a:rPr>
              <a:t> C. at al. (2019) Nature Reviews Genetics. 20: 273-282.</a:t>
            </a:r>
          </a:p>
        </p:txBody>
      </p:sp>
    </p:spTree>
    <p:extLst>
      <p:ext uri="{BB962C8B-B14F-4D97-AF65-F5344CB8AC3E}">
        <p14:creationId xmlns:p14="http://schemas.microsoft.com/office/powerpoint/2010/main" val="907940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9BA0C4-A5BA-E6B7-E04E-734708677C00}"/>
              </a:ext>
            </a:extLst>
          </p:cNvPr>
          <p:cNvSpPr>
            <a:spLocks noGrp="1"/>
          </p:cNvSpPr>
          <p:nvPr>
            <p:ph type="title"/>
          </p:nvPr>
        </p:nvSpPr>
        <p:spPr>
          <a:xfrm>
            <a:off x="502920" y="1371600"/>
            <a:ext cx="10972800" cy="1830560"/>
          </a:xfrm>
        </p:spPr>
        <p:txBody>
          <a:bodyPr>
            <a:normAutofit/>
          </a:bodyPr>
          <a:lstStyle/>
          <a:p>
            <a:pPr algn="ctr"/>
            <a:r>
              <a:rPr lang="en-US" sz="6000" dirty="0"/>
              <a:t>Sequencing Considerations</a:t>
            </a:r>
          </a:p>
        </p:txBody>
      </p:sp>
      <p:pic>
        <p:nvPicPr>
          <p:cNvPr id="5" name="Picture 4" descr="A picture containing logo&#10;&#10;Description automatically generated">
            <a:extLst>
              <a:ext uri="{FF2B5EF4-FFF2-40B4-BE49-F238E27FC236}">
                <a16:creationId xmlns:a16="http://schemas.microsoft.com/office/drawing/2014/main" id="{5789D2B1-EFED-13F8-59DB-86B239F4B4BC}"/>
              </a:ext>
            </a:extLst>
          </p:cNvPr>
          <p:cNvPicPr>
            <a:picLocks noChangeAspect="1"/>
          </p:cNvPicPr>
          <p:nvPr/>
        </p:nvPicPr>
        <p:blipFill rotWithShape="1">
          <a:blip r:embed="rId2"/>
          <a:srcRect l="32946" t="36706" b="33501"/>
          <a:stretch/>
        </p:blipFill>
        <p:spPr>
          <a:xfrm>
            <a:off x="2497711" y="4129408"/>
            <a:ext cx="7659757" cy="2279374"/>
          </a:xfrm>
          <a:prstGeom prst="rect">
            <a:avLst/>
          </a:prstGeom>
        </p:spPr>
      </p:pic>
    </p:spTree>
    <p:extLst>
      <p:ext uri="{BB962C8B-B14F-4D97-AF65-F5344CB8AC3E}">
        <p14:creationId xmlns:p14="http://schemas.microsoft.com/office/powerpoint/2010/main" val="20226862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875B4B-6A32-8242-823B-B182784E2564}"/>
              </a:ext>
            </a:extLst>
          </p:cNvPr>
          <p:cNvSpPr>
            <a:spLocks noGrp="1"/>
          </p:cNvSpPr>
          <p:nvPr>
            <p:ph idx="1"/>
          </p:nvPr>
        </p:nvSpPr>
        <p:spPr>
          <a:xfrm>
            <a:off x="838200" y="1098549"/>
            <a:ext cx="10515600" cy="5078414"/>
          </a:xfrm>
        </p:spPr>
        <p:txBody>
          <a:bodyPr/>
          <a:lstStyle/>
          <a:p>
            <a:r>
              <a:rPr lang="en-US" dirty="0">
                <a:latin typeface="Avenir Book" charset="0"/>
                <a:ea typeface="Avenir Book" charset="0"/>
                <a:cs typeface="Avenir Book" charset="0"/>
              </a:rPr>
              <a:t>Why normalize gene expression within a cell? </a:t>
            </a:r>
          </a:p>
          <a:p>
            <a:pPr lvl="1"/>
            <a:r>
              <a:rPr lang="en-US" dirty="0">
                <a:latin typeface="Avenir Book" charset="0"/>
                <a:ea typeface="Avenir Book" charset="0"/>
                <a:cs typeface="Avenir Book" charset="0"/>
              </a:rPr>
              <a:t>Cells are sequenced to different depths (total number of molecules sequenced).</a:t>
            </a:r>
          </a:p>
          <a:p>
            <a:pPr lvl="1"/>
            <a:r>
              <a:rPr lang="en-US" dirty="0">
                <a:latin typeface="Avenir Book" charset="0"/>
                <a:ea typeface="Avenir Book" charset="0"/>
                <a:cs typeface="Avenir Book" charset="0"/>
              </a:rPr>
              <a:t>There are typically extreme values in distribution of gene expression</a:t>
            </a:r>
          </a:p>
        </p:txBody>
      </p:sp>
      <p:sp>
        <p:nvSpPr>
          <p:cNvPr id="6"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normalization</a:t>
            </a:r>
          </a:p>
        </p:txBody>
      </p:sp>
      <p:pic>
        <p:nvPicPr>
          <p:cNvPr id="2" name="object 4">
            <a:extLst>
              <a:ext uri="{FF2B5EF4-FFF2-40B4-BE49-F238E27FC236}">
                <a16:creationId xmlns:a16="http://schemas.microsoft.com/office/drawing/2014/main" id="{15617E44-6717-0F07-CA80-3154EC8ADF05}"/>
              </a:ext>
            </a:extLst>
          </p:cNvPr>
          <p:cNvPicPr/>
          <p:nvPr/>
        </p:nvPicPr>
        <p:blipFill>
          <a:blip r:embed="rId2" cstate="print"/>
          <a:stretch>
            <a:fillRect/>
          </a:stretch>
        </p:blipFill>
        <p:spPr>
          <a:xfrm>
            <a:off x="2316910" y="3143580"/>
            <a:ext cx="6421911" cy="3033383"/>
          </a:xfrm>
          <a:prstGeom prst="rect">
            <a:avLst/>
          </a:prstGeom>
        </p:spPr>
      </p:pic>
      <p:sp>
        <p:nvSpPr>
          <p:cNvPr id="4" name="TextBox 3">
            <a:extLst>
              <a:ext uri="{FF2B5EF4-FFF2-40B4-BE49-F238E27FC236}">
                <a16:creationId xmlns:a16="http://schemas.microsoft.com/office/drawing/2014/main" id="{6B87B0C9-0440-00C3-66DE-E0D080F64D15}"/>
              </a:ext>
            </a:extLst>
          </p:cNvPr>
          <p:cNvSpPr txBox="1"/>
          <p:nvPr/>
        </p:nvSpPr>
        <p:spPr>
          <a:xfrm>
            <a:off x="2671763" y="3429000"/>
            <a:ext cx="1132041" cy="338554"/>
          </a:xfrm>
          <a:prstGeom prst="rect">
            <a:avLst/>
          </a:prstGeom>
          <a:noFill/>
        </p:spPr>
        <p:txBody>
          <a:bodyPr wrap="none" rtlCol="0">
            <a:spAutoFit/>
          </a:bodyPr>
          <a:lstStyle/>
          <a:p>
            <a:r>
              <a:rPr lang="en-US" sz="1600" dirty="0">
                <a:solidFill>
                  <a:srgbClr val="FD0802"/>
                </a:solidFill>
                <a:latin typeface="Avenir Book" panose="02000503020000020003" pitchFamily="2" charset="0"/>
              </a:rPr>
              <a:t>cell type 1</a:t>
            </a:r>
          </a:p>
        </p:txBody>
      </p:sp>
      <p:sp>
        <p:nvSpPr>
          <p:cNvPr id="5" name="TextBox 4">
            <a:extLst>
              <a:ext uri="{FF2B5EF4-FFF2-40B4-BE49-F238E27FC236}">
                <a16:creationId xmlns:a16="http://schemas.microsoft.com/office/drawing/2014/main" id="{3DB606C0-C6D8-BF32-6A50-5425457231D4}"/>
              </a:ext>
            </a:extLst>
          </p:cNvPr>
          <p:cNvSpPr txBox="1"/>
          <p:nvPr/>
        </p:nvSpPr>
        <p:spPr>
          <a:xfrm>
            <a:off x="2671762" y="4167188"/>
            <a:ext cx="1132041" cy="338554"/>
          </a:xfrm>
          <a:prstGeom prst="rect">
            <a:avLst/>
          </a:prstGeom>
          <a:noFill/>
        </p:spPr>
        <p:txBody>
          <a:bodyPr wrap="none" rtlCol="0">
            <a:spAutoFit/>
          </a:bodyPr>
          <a:lstStyle/>
          <a:p>
            <a:r>
              <a:rPr lang="en-US" sz="1600" dirty="0">
                <a:solidFill>
                  <a:srgbClr val="106FBB"/>
                </a:solidFill>
                <a:latin typeface="Avenir Book" panose="02000503020000020003" pitchFamily="2" charset="0"/>
              </a:rPr>
              <a:t>cell type 2</a:t>
            </a:r>
          </a:p>
        </p:txBody>
      </p:sp>
      <p:sp>
        <p:nvSpPr>
          <p:cNvPr id="8" name="TextBox 7">
            <a:extLst>
              <a:ext uri="{FF2B5EF4-FFF2-40B4-BE49-F238E27FC236}">
                <a16:creationId xmlns:a16="http://schemas.microsoft.com/office/drawing/2014/main" id="{FEEDC1A9-FA85-F3C2-A456-B71AD7E675C6}"/>
              </a:ext>
            </a:extLst>
          </p:cNvPr>
          <p:cNvSpPr txBox="1"/>
          <p:nvPr/>
        </p:nvSpPr>
        <p:spPr>
          <a:xfrm>
            <a:off x="2671761" y="4905376"/>
            <a:ext cx="1132041" cy="338554"/>
          </a:xfrm>
          <a:prstGeom prst="rect">
            <a:avLst/>
          </a:prstGeom>
          <a:noFill/>
        </p:spPr>
        <p:txBody>
          <a:bodyPr wrap="none" rtlCol="0">
            <a:spAutoFit/>
          </a:bodyPr>
          <a:lstStyle/>
          <a:p>
            <a:r>
              <a:rPr lang="en-US" sz="1600" dirty="0">
                <a:solidFill>
                  <a:srgbClr val="45B277"/>
                </a:solidFill>
                <a:latin typeface="Avenir Book" panose="02000503020000020003" pitchFamily="2" charset="0"/>
              </a:rPr>
              <a:t>cell type 3</a:t>
            </a:r>
          </a:p>
        </p:txBody>
      </p:sp>
      <p:sp>
        <p:nvSpPr>
          <p:cNvPr id="11" name="TextBox 10">
            <a:extLst>
              <a:ext uri="{FF2B5EF4-FFF2-40B4-BE49-F238E27FC236}">
                <a16:creationId xmlns:a16="http://schemas.microsoft.com/office/drawing/2014/main" id="{ECEF577B-111F-CAEF-4B01-D2F404C9A763}"/>
              </a:ext>
            </a:extLst>
          </p:cNvPr>
          <p:cNvSpPr txBox="1"/>
          <p:nvPr/>
        </p:nvSpPr>
        <p:spPr>
          <a:xfrm>
            <a:off x="1447800" y="6247693"/>
            <a:ext cx="8518679" cy="369332"/>
          </a:xfrm>
          <a:prstGeom prst="rect">
            <a:avLst/>
          </a:prstGeom>
          <a:noFill/>
        </p:spPr>
        <p:txBody>
          <a:bodyPr wrap="none" rtlCol="0">
            <a:spAutoFit/>
          </a:bodyPr>
          <a:lstStyle/>
          <a:p>
            <a:r>
              <a:rPr lang="en-US" dirty="0">
                <a:latin typeface="Avenir Book" panose="02000503020000020003" pitchFamily="2" charset="0"/>
              </a:rPr>
              <a:t>Differences in sequencing depth can lead to false differences in gene expression.</a:t>
            </a:r>
          </a:p>
        </p:txBody>
      </p:sp>
    </p:spTree>
    <p:extLst>
      <p:ext uri="{BB962C8B-B14F-4D97-AF65-F5344CB8AC3E}">
        <p14:creationId xmlns:p14="http://schemas.microsoft.com/office/powerpoint/2010/main" val="2709749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875B4B-6A32-8242-823B-B182784E2564}"/>
              </a:ext>
            </a:extLst>
          </p:cNvPr>
          <p:cNvSpPr>
            <a:spLocks noGrp="1"/>
          </p:cNvSpPr>
          <p:nvPr>
            <p:ph idx="1"/>
          </p:nvPr>
        </p:nvSpPr>
        <p:spPr>
          <a:xfrm>
            <a:off x="838200" y="1022348"/>
            <a:ext cx="10515600" cy="5835651"/>
          </a:xfrm>
        </p:spPr>
        <p:txBody>
          <a:bodyPr/>
          <a:lstStyle/>
          <a:p>
            <a:pPr marL="0" indent="0">
              <a:buNone/>
            </a:pPr>
            <a:r>
              <a:rPr lang="en-US" sz="2400" dirty="0">
                <a:latin typeface="Avenir Book" charset="0"/>
                <a:ea typeface="Avenir Book" charset="0"/>
                <a:cs typeface="Avenir Book" charset="0"/>
              </a:rPr>
              <a:t>The goal of normalization is for differences in normalized read counts to represent differences in true expression.</a:t>
            </a:r>
          </a:p>
          <a:p>
            <a:pPr marL="0" indent="0">
              <a:buNone/>
            </a:pPr>
            <a:r>
              <a:rPr lang="en-US" sz="2400" dirty="0">
                <a:latin typeface="Avenir Book" charset="0"/>
                <a:ea typeface="Avenir Book" charset="0"/>
                <a:cs typeface="Avenir Book" charset="0"/>
              </a:rPr>
              <a:t>Common normalization approach</a:t>
            </a:r>
          </a:p>
          <a:p>
            <a:pPr lvl="1"/>
            <a:r>
              <a:rPr lang="en-US" sz="2000" dirty="0">
                <a:latin typeface="Avenir Book" charset="0"/>
                <a:ea typeface="Avenir Book" charset="0"/>
                <a:cs typeface="Avenir Book" charset="0"/>
              </a:rPr>
              <a:t>Gene expression measurements for each cell are normalized by the total gene expression.</a:t>
            </a:r>
          </a:p>
          <a:p>
            <a:pPr lvl="1"/>
            <a:r>
              <a:rPr lang="en-US" sz="2000" dirty="0">
                <a:latin typeface="Avenir Book" charset="0"/>
                <a:ea typeface="Avenir Book" charset="0"/>
                <a:cs typeface="Avenir Book" charset="0"/>
              </a:rPr>
              <a:t>Gene expression values are next scaled to sum to 10,000 and then log(1+x)-transformed.</a:t>
            </a:r>
          </a:p>
          <a:p>
            <a:pPr marL="0" indent="0">
              <a:buNone/>
            </a:pPr>
            <a:endParaRPr lang="en-US" dirty="0">
              <a:latin typeface="Avenir Book" charset="0"/>
              <a:ea typeface="Avenir Book" charset="0"/>
              <a:cs typeface="Avenir Book" charset="0"/>
            </a:endParaRPr>
          </a:p>
        </p:txBody>
      </p:sp>
      <p:sp>
        <p:nvSpPr>
          <p:cNvPr id="4" name="Todays talk">
            <a:extLst>
              <a:ext uri="{FF2B5EF4-FFF2-40B4-BE49-F238E27FC236}">
                <a16:creationId xmlns:a16="http://schemas.microsoft.com/office/drawing/2014/main" id="{FB708774-8B4E-17FE-46DA-1785B5883649}"/>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normalization</a:t>
            </a:r>
          </a:p>
        </p:txBody>
      </p:sp>
      <p:pic>
        <p:nvPicPr>
          <p:cNvPr id="2" name="Picture 1">
            <a:extLst>
              <a:ext uri="{FF2B5EF4-FFF2-40B4-BE49-F238E27FC236}">
                <a16:creationId xmlns:a16="http://schemas.microsoft.com/office/drawing/2014/main" id="{E8E0879B-ED12-95D7-2AE2-E4A0458EC610}"/>
              </a:ext>
            </a:extLst>
          </p:cNvPr>
          <p:cNvPicPr>
            <a:picLocks noChangeAspect="1"/>
          </p:cNvPicPr>
          <p:nvPr/>
        </p:nvPicPr>
        <p:blipFill>
          <a:blip r:embed="rId3"/>
          <a:stretch>
            <a:fillRect/>
          </a:stretch>
        </p:blipFill>
        <p:spPr>
          <a:xfrm>
            <a:off x="6246475" y="3305023"/>
            <a:ext cx="4956849" cy="3322143"/>
          </a:xfrm>
          <a:prstGeom prst="rect">
            <a:avLst/>
          </a:prstGeom>
        </p:spPr>
      </p:pic>
      <p:pic>
        <p:nvPicPr>
          <p:cNvPr id="5" name="Picture 4">
            <a:extLst>
              <a:ext uri="{FF2B5EF4-FFF2-40B4-BE49-F238E27FC236}">
                <a16:creationId xmlns:a16="http://schemas.microsoft.com/office/drawing/2014/main" id="{7700F09C-C49A-A1ED-8A83-D29A4F3579EC}"/>
              </a:ext>
            </a:extLst>
          </p:cNvPr>
          <p:cNvPicPr>
            <a:picLocks noChangeAspect="1"/>
          </p:cNvPicPr>
          <p:nvPr/>
        </p:nvPicPr>
        <p:blipFill>
          <a:blip r:embed="rId4"/>
          <a:stretch>
            <a:fillRect/>
          </a:stretch>
        </p:blipFill>
        <p:spPr>
          <a:xfrm>
            <a:off x="1324133" y="3429000"/>
            <a:ext cx="4771867" cy="3198166"/>
          </a:xfrm>
          <a:prstGeom prst="rect">
            <a:avLst/>
          </a:prstGeom>
        </p:spPr>
      </p:pic>
      <p:sp>
        <p:nvSpPr>
          <p:cNvPr id="9" name="TextBox 8">
            <a:extLst>
              <a:ext uri="{FF2B5EF4-FFF2-40B4-BE49-F238E27FC236}">
                <a16:creationId xmlns:a16="http://schemas.microsoft.com/office/drawing/2014/main" id="{EB673E96-858E-0348-0EE7-DE233C7331CC}"/>
              </a:ext>
            </a:extLst>
          </p:cNvPr>
          <p:cNvSpPr txBox="1"/>
          <p:nvPr/>
        </p:nvSpPr>
        <p:spPr>
          <a:xfrm>
            <a:off x="8950817" y="6534833"/>
            <a:ext cx="3241183" cy="369332"/>
          </a:xfrm>
          <a:prstGeom prst="rect">
            <a:avLst/>
          </a:prstGeom>
          <a:noFill/>
        </p:spPr>
        <p:txBody>
          <a:bodyPr wrap="square">
            <a:spAutoFit/>
          </a:bodyPr>
          <a:lstStyle/>
          <a:p>
            <a:pPr algn="r"/>
            <a:r>
              <a:rPr lang="en-US" dirty="0" err="1">
                <a:latin typeface="Avenir Book" panose="02000503020000020003" pitchFamily="2" charset="0"/>
              </a:rPr>
              <a:t>hbctraining.github.io</a:t>
            </a:r>
            <a:r>
              <a:rPr lang="en-US" dirty="0">
                <a:latin typeface="Avenir Book" panose="02000503020000020003" pitchFamily="2" charset="0"/>
              </a:rPr>
              <a:t>/main</a:t>
            </a:r>
          </a:p>
        </p:txBody>
      </p:sp>
    </p:spTree>
    <p:extLst>
      <p:ext uri="{BB962C8B-B14F-4D97-AF65-F5344CB8AC3E}">
        <p14:creationId xmlns:p14="http://schemas.microsoft.com/office/powerpoint/2010/main" val="24303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NA-Seq from fresh cells"/>
          <p:cNvSpPr txBox="1">
            <a:spLocks/>
          </p:cNvSpPr>
          <p:nvPr/>
        </p:nvSpPr>
        <p:spPr>
          <a:xfrm>
            <a:off x="0" y="26148"/>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Is standard normalization appropriate?</a:t>
            </a:r>
          </a:p>
        </p:txBody>
      </p:sp>
      <p:sp>
        <p:nvSpPr>
          <p:cNvPr id="3" name="1. Introduction and key highlights…"/>
          <p:cNvSpPr txBox="1"/>
          <p:nvPr/>
        </p:nvSpPr>
        <p:spPr>
          <a:xfrm>
            <a:off x="576012" y="835429"/>
            <a:ext cx="11039974" cy="6093974"/>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a:lnSpc>
                <a:spcPct val="150000"/>
              </a:lnSpc>
              <a:defRPr sz="4200">
                <a:latin typeface="Avenir Book"/>
                <a:ea typeface="Avenir Book"/>
                <a:cs typeface="Avenir Book"/>
                <a:sym typeface="Avenir Book"/>
              </a:defRPr>
            </a:pPr>
            <a:r>
              <a:rPr lang="en-US" sz="2800"/>
              <a:t>Reassessing the idea that droplet scRNA-Seq is zero-inflated.</a:t>
            </a:r>
          </a:p>
          <a:p>
            <a:pPr marL="457200" indent="-457200">
              <a:lnSpc>
                <a:spcPct val="150000"/>
              </a:lnSpc>
              <a:buFont typeface="Arial" charset="0"/>
              <a:buChar char="•"/>
              <a:defRPr sz="4200">
                <a:latin typeface="Avenir Book"/>
                <a:ea typeface="Avenir Book"/>
                <a:cs typeface="Avenir Book"/>
                <a:sym typeface="Avenir Book"/>
              </a:defRPr>
            </a:pPr>
            <a:endParaRPr lang="en-US" sz="2800"/>
          </a:p>
          <a:p>
            <a:pPr marL="457200" indent="-457200">
              <a:lnSpc>
                <a:spcPct val="150000"/>
              </a:lnSpc>
              <a:buFont typeface="Arial" charset="0"/>
              <a:buChar char="•"/>
              <a:defRPr sz="4200">
                <a:latin typeface="Avenir Book"/>
                <a:ea typeface="Avenir Book"/>
                <a:cs typeface="Avenir Book"/>
                <a:sym typeface="Avenir Book"/>
              </a:defRPr>
            </a:pPr>
            <a:endParaRPr lang="en-US" sz="2800"/>
          </a:p>
          <a:p>
            <a:pPr marL="457200" indent="-457200">
              <a:lnSpc>
                <a:spcPct val="150000"/>
              </a:lnSpc>
              <a:buFont typeface="Arial" charset="0"/>
              <a:buChar char="•"/>
              <a:defRPr sz="4200">
                <a:latin typeface="Avenir Book"/>
                <a:ea typeface="Avenir Book"/>
                <a:cs typeface="Avenir Book"/>
                <a:sym typeface="Avenir Book"/>
              </a:defRPr>
            </a:pPr>
            <a:endParaRPr lang="en-US" sz="2800"/>
          </a:p>
          <a:p>
            <a:pPr marL="457200" indent="-457200">
              <a:lnSpc>
                <a:spcPct val="150000"/>
              </a:lnSpc>
              <a:buFont typeface="Arial" charset="0"/>
              <a:buChar char="•"/>
              <a:defRPr sz="4200">
                <a:latin typeface="Avenir Book"/>
                <a:ea typeface="Avenir Book"/>
                <a:cs typeface="Avenir Book"/>
                <a:sym typeface="Avenir Book"/>
              </a:defRPr>
            </a:pPr>
            <a:endParaRPr lang="en-US" sz="2800"/>
          </a:p>
          <a:p>
            <a:pPr marL="914400" lvl="1" indent="-457200">
              <a:lnSpc>
                <a:spcPct val="150000"/>
              </a:lnSpc>
              <a:buFont typeface="Arial" charset="0"/>
              <a:buChar char="•"/>
              <a:defRPr sz="4200">
                <a:latin typeface="Avenir Book"/>
                <a:ea typeface="Avenir Book"/>
                <a:cs typeface="Avenir Book"/>
                <a:sym typeface="Avenir Book"/>
              </a:defRPr>
            </a:pPr>
            <a:endParaRPr lang="en-US" sz="2000"/>
          </a:p>
          <a:p>
            <a:pPr marL="457200" indent="-457200">
              <a:lnSpc>
                <a:spcPct val="150000"/>
              </a:lnSpc>
              <a:buFont typeface="Arial" charset="0"/>
              <a:buChar char="•"/>
              <a:defRPr sz="4200">
                <a:latin typeface="Avenir Book"/>
                <a:ea typeface="Avenir Book"/>
                <a:cs typeface="Avenir Book"/>
                <a:sym typeface="Avenir Book"/>
              </a:defRPr>
            </a:pPr>
            <a:r>
              <a:rPr lang="en-US" sz="2000"/>
              <a:t>“Droplet scRNA-seq is not zero-inflated.” Svensson, Nature Biotechnology (2020)</a:t>
            </a:r>
          </a:p>
          <a:p>
            <a:pPr marL="457200" indent="-457200">
              <a:lnSpc>
                <a:spcPct val="150000"/>
              </a:lnSpc>
              <a:buFont typeface="Arial" charset="0"/>
              <a:buChar char="•"/>
              <a:defRPr sz="4200">
                <a:latin typeface="Avenir Book"/>
                <a:ea typeface="Avenir Book"/>
                <a:cs typeface="Avenir Book"/>
                <a:sym typeface="Avenir Book"/>
              </a:defRPr>
            </a:pPr>
            <a:r>
              <a:rPr lang="en-US" sz="2000"/>
              <a:t>”Feature selection and dimension reduction for single-cell RNA-Seq based on a multinomial model.” Townes et al. Genome Biology (2019)</a:t>
            </a:r>
          </a:p>
          <a:p>
            <a:pPr marL="457200" indent="-457200">
              <a:lnSpc>
                <a:spcPct val="150000"/>
              </a:lnSpc>
              <a:buFont typeface="Arial" charset="0"/>
              <a:buChar char="•"/>
              <a:defRPr sz="4200">
                <a:latin typeface="Avenir Book"/>
                <a:ea typeface="Avenir Book"/>
                <a:cs typeface="Avenir Book"/>
                <a:sym typeface="Avenir Book"/>
              </a:defRPr>
            </a:pPr>
            <a:r>
              <a:rPr lang="en-US" sz="2000"/>
              <a:t>“Normalization and variance stabilization of single-cell RNA-seq data using regularized negative binomial regression.” Hafemeister et al. Genome Biology (2019)</a:t>
            </a:r>
          </a:p>
        </p:txBody>
      </p:sp>
      <p:pic>
        <p:nvPicPr>
          <p:cNvPr id="4" name="Google Shape;373;p48">
            <a:extLst>
              <a:ext uri="{FF2B5EF4-FFF2-40B4-BE49-F238E27FC236}">
                <a16:creationId xmlns:a16="http://schemas.microsoft.com/office/drawing/2014/main" id="{18DFA192-3498-E64F-A020-34C506331A64}"/>
              </a:ext>
            </a:extLst>
          </p:cNvPr>
          <p:cNvPicPr preferRelativeResize="0">
            <a:picLocks noChangeAspect="1"/>
          </p:cNvPicPr>
          <p:nvPr/>
        </p:nvPicPr>
        <p:blipFill rotWithShape="1">
          <a:blip r:embed="rId2">
            <a:alphaModFix/>
          </a:blip>
          <a:srcRect t="12796" b="18958"/>
          <a:stretch/>
        </p:blipFill>
        <p:spPr>
          <a:xfrm>
            <a:off x="2149696" y="1630814"/>
            <a:ext cx="7600716" cy="2905690"/>
          </a:xfrm>
          <a:prstGeom prst="rect">
            <a:avLst/>
          </a:prstGeom>
          <a:noFill/>
          <a:ln>
            <a:noFill/>
          </a:ln>
        </p:spPr>
      </p:pic>
      <p:sp>
        <p:nvSpPr>
          <p:cNvPr id="5" name="Rectangle 4">
            <a:extLst>
              <a:ext uri="{FF2B5EF4-FFF2-40B4-BE49-F238E27FC236}">
                <a16:creationId xmlns:a16="http://schemas.microsoft.com/office/drawing/2014/main" id="{182C3925-0DCB-E74C-BA49-C202717F473C}"/>
              </a:ext>
            </a:extLst>
          </p:cNvPr>
          <p:cNvSpPr/>
          <p:nvPr/>
        </p:nvSpPr>
        <p:spPr>
          <a:xfrm>
            <a:off x="1757601" y="2437327"/>
            <a:ext cx="784189" cy="461665"/>
          </a:xfrm>
          <a:prstGeom prst="rect">
            <a:avLst/>
          </a:prstGeom>
        </p:spPr>
        <p:txBody>
          <a:bodyPr wrap="none">
            <a:spAutoFit/>
          </a:bodyPr>
          <a:lstStyle/>
          <a:p>
            <a:r>
              <a:rPr lang="en-US" sz="2400" dirty="0"/>
              <a:t>Bulk</a:t>
            </a:r>
          </a:p>
        </p:txBody>
      </p:sp>
      <p:sp>
        <p:nvSpPr>
          <p:cNvPr id="6" name="Rectangle 5">
            <a:extLst>
              <a:ext uri="{FF2B5EF4-FFF2-40B4-BE49-F238E27FC236}">
                <a16:creationId xmlns:a16="http://schemas.microsoft.com/office/drawing/2014/main" id="{2CCAF676-6566-7445-975D-9679AD1B2878}"/>
              </a:ext>
            </a:extLst>
          </p:cNvPr>
          <p:cNvSpPr/>
          <p:nvPr/>
        </p:nvSpPr>
        <p:spPr>
          <a:xfrm>
            <a:off x="5773774" y="2252662"/>
            <a:ext cx="995785" cy="830997"/>
          </a:xfrm>
          <a:prstGeom prst="rect">
            <a:avLst/>
          </a:prstGeom>
        </p:spPr>
        <p:txBody>
          <a:bodyPr wrap="none">
            <a:spAutoFit/>
          </a:bodyPr>
          <a:lstStyle/>
          <a:p>
            <a:pPr algn="ctr"/>
            <a:r>
              <a:rPr lang="en-US" sz="2400"/>
              <a:t>Single </a:t>
            </a:r>
          </a:p>
          <a:p>
            <a:pPr algn="ctr"/>
            <a:r>
              <a:rPr lang="en-US" sz="2400" dirty="0"/>
              <a:t>cell</a:t>
            </a:r>
          </a:p>
        </p:txBody>
      </p:sp>
    </p:spTree>
    <p:extLst>
      <p:ext uri="{BB962C8B-B14F-4D97-AF65-F5344CB8AC3E}">
        <p14:creationId xmlns:p14="http://schemas.microsoft.com/office/powerpoint/2010/main" val="538491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ACD20-EA98-614D-9759-8DE952DAFCF0}"/>
              </a:ext>
            </a:extLst>
          </p:cNvPr>
          <p:cNvPicPr>
            <a:picLocks noChangeAspect="1"/>
          </p:cNvPicPr>
          <p:nvPr/>
        </p:nvPicPr>
        <p:blipFill>
          <a:blip r:embed="rId2"/>
          <a:stretch>
            <a:fillRect/>
          </a:stretch>
        </p:blipFill>
        <p:spPr>
          <a:xfrm>
            <a:off x="1479998" y="1050889"/>
            <a:ext cx="9384404" cy="5577773"/>
          </a:xfrm>
          <a:prstGeom prst="rect">
            <a:avLst/>
          </a:prstGeom>
        </p:spPr>
      </p:pic>
      <p:sp>
        <p:nvSpPr>
          <p:cNvPr id="4" name="Rectangle 3">
            <a:extLst>
              <a:ext uri="{FF2B5EF4-FFF2-40B4-BE49-F238E27FC236}">
                <a16:creationId xmlns:a16="http://schemas.microsoft.com/office/drawing/2014/main" id="{F675DC20-F7E4-8340-A79E-24EC95C553D6}"/>
              </a:ext>
            </a:extLst>
          </p:cNvPr>
          <p:cNvSpPr/>
          <p:nvPr/>
        </p:nvSpPr>
        <p:spPr>
          <a:xfrm>
            <a:off x="7620000" y="6581001"/>
            <a:ext cx="4572000" cy="276999"/>
          </a:xfrm>
          <a:prstGeom prst="rect">
            <a:avLst/>
          </a:prstGeom>
        </p:spPr>
        <p:txBody>
          <a:bodyPr>
            <a:spAutoFit/>
          </a:bodyPr>
          <a:lstStyle/>
          <a:p>
            <a:pPr algn="r"/>
            <a:r>
              <a:rPr lang="en-US" sz="1200" dirty="0" err="1">
                <a:latin typeface="Avenir" panose="02000503020000020003" pitchFamily="2" charset="0"/>
              </a:rPr>
              <a:t>Kiselev</a:t>
            </a:r>
            <a:r>
              <a:rPr lang="en-US" sz="1200" dirty="0">
                <a:latin typeface="Avenir" panose="02000503020000020003" pitchFamily="2" charset="0"/>
              </a:rPr>
              <a:t> C. at </a:t>
            </a:r>
            <a:r>
              <a:rPr lang="en-US" sz="1200" i="1" dirty="0">
                <a:latin typeface="Avenir" panose="02000503020000020003" pitchFamily="2" charset="0"/>
              </a:rPr>
              <a:t>al. </a:t>
            </a:r>
            <a:r>
              <a:rPr lang="en-US" sz="1200" dirty="0">
                <a:latin typeface="Avenir" panose="02000503020000020003" pitchFamily="2" charset="0"/>
              </a:rPr>
              <a:t>(2019) </a:t>
            </a:r>
            <a:r>
              <a:rPr lang="en-US" sz="1200" i="1" dirty="0">
                <a:latin typeface="Avenir" panose="02000503020000020003" pitchFamily="2" charset="0"/>
              </a:rPr>
              <a:t>Nature Reviews Genetics</a:t>
            </a:r>
            <a:r>
              <a:rPr lang="en-US" sz="1200" dirty="0">
                <a:latin typeface="Avenir" panose="02000503020000020003" pitchFamily="2" charset="0"/>
              </a:rPr>
              <a:t>. 20: 273-282.</a:t>
            </a:r>
          </a:p>
        </p:txBody>
      </p:sp>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412803" y="4987747"/>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1915887" y="4318610"/>
            <a:ext cx="2452916" cy="2269886"/>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4673953" y="4298379"/>
            <a:ext cx="2805928" cy="2427861"/>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8134439" y="4213298"/>
            <a:ext cx="2805928" cy="239673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103770" y="371395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a:t>
            </a:r>
          </a:p>
        </p:txBody>
      </p:sp>
    </p:spTree>
    <p:extLst>
      <p:ext uri="{BB962C8B-B14F-4D97-AF65-F5344CB8AC3E}">
        <p14:creationId xmlns:p14="http://schemas.microsoft.com/office/powerpoint/2010/main" val="1448870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015E8C-755D-1345-BE77-7793F8731C4E}"/>
              </a:ext>
            </a:extLst>
          </p:cNvPr>
          <p:cNvSpPr txBox="1"/>
          <p:nvPr/>
        </p:nvSpPr>
        <p:spPr>
          <a:xfrm>
            <a:off x="793631" y="4257827"/>
            <a:ext cx="10687468"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venir Book" charset="0"/>
                <a:ea typeface="Avenir Book" charset="0"/>
                <a:cs typeface="Avenir Book" charset="0"/>
              </a:rPr>
              <a:t>Genes with highly variable expression contain biological signal related to cell states. </a:t>
            </a:r>
          </a:p>
          <a:p>
            <a:pPr marL="457200" indent="-457200">
              <a:buFont typeface="Arial" panose="020B0604020202020204" pitchFamily="34" charset="0"/>
              <a:buChar char="•"/>
            </a:pPr>
            <a:r>
              <a:rPr lang="en-US" sz="2800" dirty="0">
                <a:latin typeface="Avenir Book" charset="0"/>
                <a:ea typeface="Avenir Book" charset="0"/>
                <a:cs typeface="Avenir Book" charset="0"/>
              </a:rPr>
              <a:t>Many genes are lowly detected or noisy measurements.</a:t>
            </a:r>
          </a:p>
          <a:p>
            <a:pPr marL="457200" indent="-457200">
              <a:buFont typeface="Arial" panose="020B0604020202020204" pitchFamily="34" charset="0"/>
              <a:buChar char="•"/>
            </a:pPr>
            <a:r>
              <a:rPr lang="en-US" sz="2800" dirty="0">
                <a:latin typeface="Avenir Book" charset="0"/>
                <a:ea typeface="Avenir Book" charset="0"/>
                <a:cs typeface="Avenir Book" charset="0"/>
              </a:rPr>
              <a:t>We typically select 2,000-5,000 variable genes.</a:t>
            </a:r>
          </a:p>
          <a:p>
            <a:pPr marL="457200" indent="-457200">
              <a:buFont typeface="Arial" panose="020B0604020202020204" pitchFamily="34" charset="0"/>
              <a:buChar char="•"/>
            </a:pPr>
            <a:r>
              <a:rPr lang="en-US" sz="2800" dirty="0">
                <a:latin typeface="Avenir Book" charset="0"/>
                <a:ea typeface="Avenir Book" charset="0"/>
                <a:cs typeface="Avenir Book" charset="0"/>
              </a:rPr>
              <a:t>Be mindful when you work on dataset containing TCR/BCR or exogenous (e.g. viral or artificial constructs) transcripts</a:t>
            </a:r>
          </a:p>
        </p:txBody>
      </p:sp>
      <p:grpSp>
        <p:nvGrpSpPr>
          <p:cNvPr id="4" name="Group"/>
          <p:cNvGrpSpPr/>
          <p:nvPr/>
        </p:nvGrpSpPr>
        <p:grpSpPr>
          <a:xfrm>
            <a:off x="2411493" y="1264665"/>
            <a:ext cx="2676894" cy="2687432"/>
            <a:chOff x="0" y="0"/>
            <a:chExt cx="1475989" cy="1728598"/>
          </a:xfrm>
        </p:grpSpPr>
        <p:sp>
          <p:nvSpPr>
            <p:cNvPr id="7" name="Line"/>
            <p:cNvSpPr/>
            <p:nvPr/>
          </p:nvSpPr>
          <p:spPr>
            <a:xfrm flipV="1">
              <a:off x="518555" y="0"/>
              <a:ext cx="1" cy="1185400"/>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8" name="Line"/>
            <p:cNvSpPr/>
            <p:nvPr/>
          </p:nvSpPr>
          <p:spPr>
            <a:xfrm flipV="1">
              <a:off x="0" y="1184907"/>
              <a:ext cx="543692" cy="543692"/>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 name="Line"/>
            <p:cNvSpPr/>
            <p:nvPr/>
          </p:nvSpPr>
          <p:spPr>
            <a:xfrm>
              <a:off x="509450" y="1195315"/>
              <a:ext cx="966540" cy="1"/>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pic>
        <p:nvPicPr>
          <p:cNvPr id="10" name="Image" descr="Image"/>
          <p:cNvPicPr>
            <a:picLocks noChangeAspect="1"/>
          </p:cNvPicPr>
          <p:nvPr/>
        </p:nvPicPr>
        <p:blipFill>
          <a:blip r:embed="rId3"/>
          <a:stretch>
            <a:fillRect/>
          </a:stretch>
        </p:blipFill>
        <p:spPr>
          <a:xfrm>
            <a:off x="2504613" y="2122255"/>
            <a:ext cx="595734" cy="627088"/>
          </a:xfrm>
          <a:prstGeom prst="rect">
            <a:avLst/>
          </a:prstGeom>
          <a:ln w="12700">
            <a:miter lim="400000"/>
          </a:ln>
        </p:spPr>
      </p:pic>
      <p:pic>
        <p:nvPicPr>
          <p:cNvPr id="11" name="Image" descr="Image"/>
          <p:cNvPicPr>
            <a:picLocks noChangeAspect="1"/>
          </p:cNvPicPr>
          <p:nvPr/>
        </p:nvPicPr>
        <p:blipFill>
          <a:blip r:embed="rId3"/>
          <a:stretch>
            <a:fillRect/>
          </a:stretch>
        </p:blipFill>
        <p:spPr>
          <a:xfrm>
            <a:off x="4220267" y="1305394"/>
            <a:ext cx="595734" cy="627088"/>
          </a:xfrm>
          <a:prstGeom prst="rect">
            <a:avLst/>
          </a:prstGeom>
          <a:ln w="12700">
            <a:miter lim="400000"/>
          </a:ln>
        </p:spPr>
      </p:pic>
      <p:pic>
        <p:nvPicPr>
          <p:cNvPr id="12" name="Image" descr="Image"/>
          <p:cNvPicPr>
            <a:picLocks noChangeAspect="1"/>
          </p:cNvPicPr>
          <p:nvPr/>
        </p:nvPicPr>
        <p:blipFill>
          <a:blip r:embed="rId3"/>
          <a:stretch>
            <a:fillRect/>
          </a:stretch>
        </p:blipFill>
        <p:spPr>
          <a:xfrm>
            <a:off x="3629638" y="1558075"/>
            <a:ext cx="595734" cy="627090"/>
          </a:xfrm>
          <a:prstGeom prst="rect">
            <a:avLst/>
          </a:prstGeom>
          <a:ln w="12700">
            <a:miter lim="400000"/>
          </a:ln>
        </p:spPr>
      </p:pic>
      <p:pic>
        <p:nvPicPr>
          <p:cNvPr id="13" name="Image" descr="Image"/>
          <p:cNvPicPr>
            <a:picLocks noChangeAspect="1"/>
          </p:cNvPicPr>
          <p:nvPr/>
        </p:nvPicPr>
        <p:blipFill>
          <a:blip r:embed="rId3"/>
          <a:stretch>
            <a:fillRect/>
          </a:stretch>
        </p:blipFill>
        <p:spPr>
          <a:xfrm>
            <a:off x="4365058" y="3312781"/>
            <a:ext cx="595734" cy="627088"/>
          </a:xfrm>
          <a:prstGeom prst="rect">
            <a:avLst/>
          </a:prstGeom>
          <a:ln w="12700">
            <a:miter lim="400000"/>
          </a:ln>
        </p:spPr>
      </p:pic>
      <p:pic>
        <p:nvPicPr>
          <p:cNvPr id="14" name="Image" descr="Image"/>
          <p:cNvPicPr>
            <a:picLocks noChangeAspect="1"/>
          </p:cNvPicPr>
          <p:nvPr/>
        </p:nvPicPr>
        <p:blipFill>
          <a:blip r:embed="rId3"/>
          <a:stretch>
            <a:fillRect/>
          </a:stretch>
        </p:blipFill>
        <p:spPr>
          <a:xfrm>
            <a:off x="2253991" y="1474480"/>
            <a:ext cx="595734" cy="627090"/>
          </a:xfrm>
          <a:prstGeom prst="rect">
            <a:avLst/>
          </a:prstGeom>
          <a:ln w="12700">
            <a:miter lim="400000"/>
          </a:ln>
        </p:spPr>
      </p:pic>
      <p:pic>
        <p:nvPicPr>
          <p:cNvPr id="15" name="Image" descr="Image"/>
          <p:cNvPicPr>
            <a:picLocks noChangeAspect="1"/>
          </p:cNvPicPr>
          <p:nvPr/>
        </p:nvPicPr>
        <p:blipFill>
          <a:blip r:embed="rId3"/>
          <a:srcRect r="13543" b="16023"/>
          <a:stretch>
            <a:fillRect/>
          </a:stretch>
        </p:blipFill>
        <p:spPr>
          <a:xfrm>
            <a:off x="2036808" y="2735061"/>
            <a:ext cx="515050" cy="526608"/>
          </a:xfrm>
          <a:prstGeom prst="rect">
            <a:avLst/>
          </a:prstGeom>
          <a:ln w="12700">
            <a:miter lim="400000"/>
          </a:ln>
        </p:spPr>
      </p:pic>
      <p:pic>
        <p:nvPicPr>
          <p:cNvPr id="16" name="Image" descr="Image"/>
          <p:cNvPicPr>
            <a:picLocks noChangeAspect="1"/>
          </p:cNvPicPr>
          <p:nvPr/>
        </p:nvPicPr>
        <p:blipFill>
          <a:blip r:embed="rId3"/>
          <a:srcRect r="13543" b="16023"/>
          <a:stretch>
            <a:fillRect/>
          </a:stretch>
        </p:blipFill>
        <p:spPr>
          <a:xfrm>
            <a:off x="4126380" y="2222733"/>
            <a:ext cx="515050" cy="526610"/>
          </a:xfrm>
          <a:prstGeom prst="rect">
            <a:avLst/>
          </a:prstGeom>
          <a:ln w="12700">
            <a:miter lim="400000"/>
          </a:ln>
        </p:spPr>
      </p:pic>
      <p:pic>
        <p:nvPicPr>
          <p:cNvPr id="17" name="Image" descr="Image"/>
          <p:cNvPicPr>
            <a:picLocks noChangeAspect="1"/>
          </p:cNvPicPr>
          <p:nvPr/>
        </p:nvPicPr>
        <p:blipFill>
          <a:blip r:embed="rId3"/>
          <a:srcRect t="17850" r="13543" b="16023"/>
          <a:stretch>
            <a:fillRect/>
          </a:stretch>
        </p:blipFill>
        <p:spPr>
          <a:xfrm>
            <a:off x="3345319" y="3883448"/>
            <a:ext cx="515051" cy="414671"/>
          </a:xfrm>
          <a:prstGeom prst="rect">
            <a:avLst/>
          </a:prstGeom>
          <a:ln w="12700">
            <a:miter lim="400000"/>
          </a:ln>
        </p:spPr>
      </p:pic>
      <p:pic>
        <p:nvPicPr>
          <p:cNvPr id="18" name="Image" descr="Image"/>
          <p:cNvPicPr>
            <a:picLocks noChangeAspect="1"/>
          </p:cNvPicPr>
          <p:nvPr/>
        </p:nvPicPr>
        <p:blipFill>
          <a:blip r:embed="rId3"/>
          <a:srcRect t="17850" r="13543" b="16023"/>
          <a:stretch>
            <a:fillRect/>
          </a:stretch>
        </p:blipFill>
        <p:spPr>
          <a:xfrm>
            <a:off x="3271831" y="3337389"/>
            <a:ext cx="515050" cy="414671"/>
          </a:xfrm>
          <a:prstGeom prst="rect">
            <a:avLst/>
          </a:prstGeom>
          <a:ln w="12700">
            <a:miter lim="400000"/>
          </a:ln>
        </p:spPr>
      </p:pic>
      <p:pic>
        <p:nvPicPr>
          <p:cNvPr id="19" name="Image" descr="Image"/>
          <p:cNvPicPr>
            <a:picLocks noChangeAspect="1"/>
          </p:cNvPicPr>
          <p:nvPr/>
        </p:nvPicPr>
        <p:blipFill>
          <a:blip r:embed="rId3"/>
          <a:srcRect t="17850" r="13543" b="16023"/>
          <a:stretch>
            <a:fillRect/>
          </a:stretch>
        </p:blipFill>
        <p:spPr>
          <a:xfrm>
            <a:off x="2756781" y="3775287"/>
            <a:ext cx="515050" cy="414669"/>
          </a:xfrm>
          <a:prstGeom prst="rect">
            <a:avLst/>
          </a:prstGeom>
          <a:ln w="12700">
            <a:miter lim="400000"/>
          </a:ln>
        </p:spPr>
      </p:pic>
      <p:sp>
        <p:nvSpPr>
          <p:cNvPr id="2" name="Todays talk">
            <a:extLst>
              <a:ext uri="{FF2B5EF4-FFF2-40B4-BE49-F238E27FC236}">
                <a16:creationId xmlns:a16="http://schemas.microsoft.com/office/drawing/2014/main" id="{2BC1312A-61B2-98C0-15D2-909B1E61E449}"/>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feature selection</a:t>
            </a:r>
          </a:p>
        </p:txBody>
      </p:sp>
      <p:sp>
        <p:nvSpPr>
          <p:cNvPr id="6" name="TextBox 5">
            <a:extLst>
              <a:ext uri="{FF2B5EF4-FFF2-40B4-BE49-F238E27FC236}">
                <a16:creationId xmlns:a16="http://schemas.microsoft.com/office/drawing/2014/main" id="{D8B5B445-2757-8068-C035-3930D35C38C3}"/>
              </a:ext>
            </a:extLst>
          </p:cNvPr>
          <p:cNvSpPr txBox="1"/>
          <p:nvPr/>
        </p:nvSpPr>
        <p:spPr>
          <a:xfrm>
            <a:off x="5028796" y="2922029"/>
            <a:ext cx="994611" cy="307777"/>
          </a:xfrm>
          <a:prstGeom prst="rect">
            <a:avLst/>
          </a:prstGeom>
          <a:noFill/>
        </p:spPr>
        <p:txBody>
          <a:bodyPr wrap="square">
            <a:spAutoFit/>
          </a:bodyPr>
          <a:lstStyle/>
          <a:p>
            <a:pPr algn="ctr"/>
            <a:r>
              <a:rPr lang="en-US" b="1" dirty="0">
                <a:latin typeface="Avenir Book" panose="02000503020000020003" pitchFamily="2" charset="0"/>
              </a:rPr>
              <a:t>gene 1</a:t>
            </a:r>
          </a:p>
        </p:txBody>
      </p:sp>
      <p:sp>
        <p:nvSpPr>
          <p:cNvPr id="20" name="TextBox 19">
            <a:extLst>
              <a:ext uri="{FF2B5EF4-FFF2-40B4-BE49-F238E27FC236}">
                <a16:creationId xmlns:a16="http://schemas.microsoft.com/office/drawing/2014/main" id="{95700620-AF5F-036B-CC43-303412FFF3E5}"/>
              </a:ext>
            </a:extLst>
          </p:cNvPr>
          <p:cNvSpPr txBox="1"/>
          <p:nvPr/>
        </p:nvSpPr>
        <p:spPr>
          <a:xfrm>
            <a:off x="2870902" y="951841"/>
            <a:ext cx="994611" cy="307777"/>
          </a:xfrm>
          <a:prstGeom prst="rect">
            <a:avLst/>
          </a:prstGeom>
          <a:noFill/>
        </p:spPr>
        <p:txBody>
          <a:bodyPr wrap="square">
            <a:spAutoFit/>
          </a:bodyPr>
          <a:lstStyle/>
          <a:p>
            <a:pPr algn="ctr"/>
            <a:r>
              <a:rPr lang="en-US" b="1" dirty="0">
                <a:latin typeface="Avenir Book" panose="02000503020000020003" pitchFamily="2" charset="0"/>
              </a:rPr>
              <a:t>gene 2</a:t>
            </a:r>
          </a:p>
        </p:txBody>
      </p:sp>
      <p:sp>
        <p:nvSpPr>
          <p:cNvPr id="21" name="TextBox 20">
            <a:extLst>
              <a:ext uri="{FF2B5EF4-FFF2-40B4-BE49-F238E27FC236}">
                <a16:creationId xmlns:a16="http://schemas.microsoft.com/office/drawing/2014/main" id="{9D5CA2BD-32B1-BC10-45B1-358F88F9C902}"/>
              </a:ext>
            </a:extLst>
          </p:cNvPr>
          <p:cNvSpPr txBox="1"/>
          <p:nvPr/>
        </p:nvSpPr>
        <p:spPr>
          <a:xfrm>
            <a:off x="1775721" y="3905728"/>
            <a:ext cx="994611" cy="307777"/>
          </a:xfrm>
          <a:prstGeom prst="rect">
            <a:avLst/>
          </a:prstGeom>
          <a:noFill/>
        </p:spPr>
        <p:txBody>
          <a:bodyPr wrap="square">
            <a:spAutoFit/>
          </a:bodyPr>
          <a:lstStyle/>
          <a:p>
            <a:pPr algn="ctr"/>
            <a:r>
              <a:rPr lang="en-US" b="1" dirty="0">
                <a:latin typeface="Avenir Book" panose="02000503020000020003" pitchFamily="2" charset="0"/>
              </a:rPr>
              <a:t>gene 3</a:t>
            </a:r>
          </a:p>
        </p:txBody>
      </p:sp>
      <p:sp>
        <p:nvSpPr>
          <p:cNvPr id="3" name="Right Arrow 2">
            <a:extLst>
              <a:ext uri="{FF2B5EF4-FFF2-40B4-BE49-F238E27FC236}">
                <a16:creationId xmlns:a16="http://schemas.microsoft.com/office/drawing/2014/main" id="{59A9DFD3-C6E0-00A2-B420-FA77690A4087}"/>
              </a:ext>
            </a:extLst>
          </p:cNvPr>
          <p:cNvSpPr/>
          <p:nvPr/>
        </p:nvSpPr>
        <p:spPr>
          <a:xfrm>
            <a:off x="6152940" y="2508988"/>
            <a:ext cx="558934" cy="262952"/>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2A30B0-AA68-8D09-A707-129A3B9CDC27}"/>
              </a:ext>
            </a:extLst>
          </p:cNvPr>
          <p:cNvSpPr txBox="1"/>
          <p:nvPr/>
        </p:nvSpPr>
        <p:spPr>
          <a:xfrm>
            <a:off x="7026351" y="1936178"/>
            <a:ext cx="4513932" cy="1815882"/>
          </a:xfrm>
          <a:prstGeom prst="rect">
            <a:avLst/>
          </a:prstGeom>
          <a:noFill/>
        </p:spPr>
        <p:txBody>
          <a:bodyPr wrap="square">
            <a:spAutoFit/>
          </a:bodyPr>
          <a:lstStyle/>
          <a:p>
            <a:pPr algn="ctr"/>
            <a:r>
              <a:rPr lang="en-US" sz="2800" dirty="0">
                <a:latin typeface="Avenir Book" charset="0"/>
                <a:ea typeface="Avenir Book" charset="0"/>
                <a:cs typeface="Avenir Book" charset="0"/>
              </a:rPr>
              <a:t>Cells are in 20,000 dimensional space (one dimension for each gene), but hard to visualize!</a:t>
            </a:r>
          </a:p>
        </p:txBody>
      </p:sp>
    </p:spTree>
    <p:extLst>
      <p:ext uri="{BB962C8B-B14F-4D97-AF65-F5344CB8AC3E}">
        <p14:creationId xmlns:p14="http://schemas.microsoft.com/office/powerpoint/2010/main" val="222849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DE7DC89-A01D-BE45-BFFC-8641B51AC81C}"/>
              </a:ext>
            </a:extLst>
          </p:cNvPr>
          <p:cNvGrpSpPr/>
          <p:nvPr/>
        </p:nvGrpSpPr>
        <p:grpSpPr>
          <a:xfrm>
            <a:off x="2686129" y="1060315"/>
            <a:ext cx="7240946" cy="4447387"/>
            <a:chOff x="1162129" y="1060314"/>
            <a:chExt cx="7240946" cy="4447387"/>
          </a:xfrm>
        </p:grpSpPr>
        <p:pic>
          <p:nvPicPr>
            <p:cNvPr id="2" name="Picture 1">
              <a:extLst>
                <a:ext uri="{FF2B5EF4-FFF2-40B4-BE49-F238E27FC236}">
                  <a16:creationId xmlns:a16="http://schemas.microsoft.com/office/drawing/2014/main" id="{3F8194E8-8712-1F48-B5DF-236B005D3A19}"/>
                </a:ext>
              </a:extLst>
            </p:cNvPr>
            <p:cNvPicPr>
              <a:picLocks noChangeAspect="1"/>
            </p:cNvPicPr>
            <p:nvPr/>
          </p:nvPicPr>
          <p:blipFill>
            <a:blip r:embed="rId2"/>
            <a:stretch>
              <a:fillRect/>
            </a:stretch>
          </p:blipFill>
          <p:spPr>
            <a:xfrm>
              <a:off x="1204993" y="1060314"/>
              <a:ext cx="7198082" cy="4447387"/>
            </a:xfrm>
            <a:prstGeom prst="rect">
              <a:avLst/>
            </a:prstGeom>
          </p:spPr>
        </p:pic>
        <p:sp>
          <p:nvSpPr>
            <p:cNvPr id="3" name="Rectangle 2">
              <a:extLst>
                <a:ext uri="{FF2B5EF4-FFF2-40B4-BE49-F238E27FC236}">
                  <a16:creationId xmlns:a16="http://schemas.microsoft.com/office/drawing/2014/main" id="{1EBFF164-D62A-6143-94AF-BB8AD3E5B3AC}"/>
                </a:ext>
              </a:extLst>
            </p:cNvPr>
            <p:cNvSpPr/>
            <p:nvPr/>
          </p:nvSpPr>
          <p:spPr>
            <a:xfrm>
              <a:off x="3731596" y="5036214"/>
              <a:ext cx="2412030" cy="369332"/>
            </a:xfrm>
            <a:prstGeom prst="rect">
              <a:avLst/>
            </a:prstGeom>
            <a:solidFill>
              <a:schemeClr val="bg1"/>
            </a:solidFill>
          </p:spPr>
          <p:txBody>
            <a:bodyPr wrap="square">
              <a:spAutoFit/>
            </a:bodyPr>
            <a:lstStyle/>
            <a:p>
              <a:pPr algn="ctr"/>
              <a:r>
                <a:rPr lang="en-US" b="1" dirty="0">
                  <a:latin typeface="Avenir Book" charset="0"/>
                  <a:ea typeface="Avenir Book" charset="0"/>
                  <a:cs typeface="Avenir Book" charset="0"/>
                </a:rPr>
                <a:t>Mean counts</a:t>
              </a:r>
            </a:p>
          </p:txBody>
        </p:sp>
        <p:sp>
          <p:nvSpPr>
            <p:cNvPr id="4" name="Rectangle 3">
              <a:extLst>
                <a:ext uri="{FF2B5EF4-FFF2-40B4-BE49-F238E27FC236}">
                  <a16:creationId xmlns:a16="http://schemas.microsoft.com/office/drawing/2014/main" id="{2178C220-9DAC-E24B-9B3F-C33CB4B97857}"/>
                </a:ext>
              </a:extLst>
            </p:cNvPr>
            <p:cNvSpPr/>
            <p:nvPr/>
          </p:nvSpPr>
          <p:spPr>
            <a:xfrm rot="16200000">
              <a:off x="571776" y="2862068"/>
              <a:ext cx="1550038" cy="369332"/>
            </a:xfrm>
            <a:prstGeom prst="rect">
              <a:avLst/>
            </a:prstGeom>
            <a:solidFill>
              <a:schemeClr val="bg1"/>
            </a:solidFill>
          </p:spPr>
          <p:txBody>
            <a:bodyPr wrap="square">
              <a:spAutoFit/>
            </a:bodyPr>
            <a:lstStyle/>
            <a:p>
              <a:pPr algn="ctr"/>
              <a:r>
                <a:rPr lang="en-US" b="1" dirty="0">
                  <a:latin typeface="Avenir Book" charset="0"/>
                  <a:ea typeface="Avenir Book" charset="0"/>
                  <a:cs typeface="Avenir Book" charset="0"/>
                </a:rPr>
                <a:t>CV (counts)</a:t>
              </a:r>
            </a:p>
          </p:txBody>
        </p:sp>
      </p:grpSp>
      <p:sp>
        <p:nvSpPr>
          <p:cNvPr id="7" name="Todays talk">
            <a:extLst>
              <a:ext uri="{FF2B5EF4-FFF2-40B4-BE49-F238E27FC236}">
                <a16:creationId xmlns:a16="http://schemas.microsoft.com/office/drawing/2014/main" id="{3B554850-0D0B-FB49-A27A-5EE990B5816F}"/>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feature selection</a:t>
            </a:r>
          </a:p>
        </p:txBody>
      </p:sp>
      <p:sp>
        <p:nvSpPr>
          <p:cNvPr id="5" name="Rectangle 4">
            <a:extLst>
              <a:ext uri="{FF2B5EF4-FFF2-40B4-BE49-F238E27FC236}">
                <a16:creationId xmlns:a16="http://schemas.microsoft.com/office/drawing/2014/main" id="{B5C6D00F-FEA1-DA4B-F4E6-D52392C3A14F}"/>
              </a:ext>
            </a:extLst>
          </p:cNvPr>
          <p:cNvSpPr/>
          <p:nvPr/>
        </p:nvSpPr>
        <p:spPr>
          <a:xfrm>
            <a:off x="2609742" y="5751253"/>
            <a:ext cx="7703738"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Find genes (features) that are outliers in a plot of mean of gene expression vs variance of gene expression</a:t>
            </a:r>
          </a:p>
        </p:txBody>
      </p:sp>
    </p:spTree>
    <p:extLst>
      <p:ext uri="{BB962C8B-B14F-4D97-AF65-F5344CB8AC3E}">
        <p14:creationId xmlns:p14="http://schemas.microsoft.com/office/powerpoint/2010/main" val="3695380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ACD20-EA98-614D-9759-8DE952DAFCF0}"/>
              </a:ext>
            </a:extLst>
          </p:cNvPr>
          <p:cNvPicPr>
            <a:picLocks noChangeAspect="1"/>
          </p:cNvPicPr>
          <p:nvPr/>
        </p:nvPicPr>
        <p:blipFill>
          <a:blip r:embed="rId2"/>
          <a:stretch>
            <a:fillRect/>
          </a:stretch>
        </p:blipFill>
        <p:spPr>
          <a:xfrm>
            <a:off x="1479998" y="1050889"/>
            <a:ext cx="9384404" cy="5577773"/>
          </a:xfrm>
          <a:prstGeom prst="rect">
            <a:avLst/>
          </a:prstGeom>
        </p:spPr>
      </p:pic>
      <p:sp>
        <p:nvSpPr>
          <p:cNvPr id="4" name="Rectangle 3">
            <a:extLst>
              <a:ext uri="{FF2B5EF4-FFF2-40B4-BE49-F238E27FC236}">
                <a16:creationId xmlns:a16="http://schemas.microsoft.com/office/drawing/2014/main" id="{F675DC20-F7E4-8340-A79E-24EC95C553D6}"/>
              </a:ext>
            </a:extLst>
          </p:cNvPr>
          <p:cNvSpPr/>
          <p:nvPr/>
        </p:nvSpPr>
        <p:spPr>
          <a:xfrm>
            <a:off x="7620000" y="6581001"/>
            <a:ext cx="4572000" cy="276999"/>
          </a:xfrm>
          <a:prstGeom prst="rect">
            <a:avLst/>
          </a:prstGeom>
        </p:spPr>
        <p:txBody>
          <a:bodyPr>
            <a:spAutoFit/>
          </a:bodyPr>
          <a:lstStyle/>
          <a:p>
            <a:pPr algn="r"/>
            <a:r>
              <a:rPr lang="en-US" sz="1200" dirty="0" err="1">
                <a:latin typeface="Avenir" panose="02000503020000020003" pitchFamily="2" charset="0"/>
              </a:rPr>
              <a:t>Kiselev</a:t>
            </a:r>
            <a:r>
              <a:rPr lang="en-US" sz="1200" dirty="0">
                <a:latin typeface="Avenir" panose="02000503020000020003" pitchFamily="2" charset="0"/>
              </a:rPr>
              <a:t> C. at </a:t>
            </a:r>
            <a:r>
              <a:rPr lang="en-US" sz="1200" i="1" dirty="0">
                <a:latin typeface="Avenir" panose="02000503020000020003" pitchFamily="2" charset="0"/>
              </a:rPr>
              <a:t>al. </a:t>
            </a:r>
            <a:r>
              <a:rPr lang="en-US" sz="1200" dirty="0">
                <a:latin typeface="Avenir" panose="02000503020000020003" pitchFamily="2" charset="0"/>
              </a:rPr>
              <a:t>(2019) </a:t>
            </a:r>
            <a:r>
              <a:rPr lang="en-US" sz="1200" i="1" dirty="0">
                <a:latin typeface="Avenir" panose="02000503020000020003" pitchFamily="2" charset="0"/>
              </a:rPr>
              <a:t>Nature Reviews Genetics</a:t>
            </a:r>
            <a:r>
              <a:rPr lang="en-US" sz="1200" dirty="0">
                <a:latin typeface="Avenir" panose="02000503020000020003" pitchFamily="2" charset="0"/>
              </a:rPr>
              <a:t>. 20: 273-282.</a:t>
            </a:r>
          </a:p>
        </p:txBody>
      </p:sp>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412803" y="4987747"/>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4673953" y="4298379"/>
            <a:ext cx="2805928" cy="2427861"/>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8134439" y="4213298"/>
            <a:ext cx="2805928" cy="239673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103770" y="371395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a:t>
            </a:r>
          </a:p>
        </p:txBody>
      </p:sp>
    </p:spTree>
    <p:extLst>
      <p:ext uri="{BB962C8B-B14F-4D97-AF65-F5344CB8AC3E}">
        <p14:creationId xmlns:p14="http://schemas.microsoft.com/office/powerpoint/2010/main" val="2830314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p:nvPr/>
        </p:nvSpPr>
        <p:spPr>
          <a:xfrm>
            <a:off x="1600200" y="1402670"/>
            <a:ext cx="9143999" cy="39087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venir"/>
                <a:ea typeface="Avenir"/>
                <a:cs typeface="Avenir"/>
                <a:sym typeface="Avenir"/>
              </a:rPr>
              <a:t>Cells are in ~20,000 dimensional space</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many genes are lowly detected / noisy measurements</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genes are not independent of one another! rather they operate in coregulatory modules</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curse of dimensionality</a:t>
            </a:r>
            <a:endParaRPr/>
          </a:p>
          <a:p>
            <a:pPr marL="457200" marR="0" lvl="0" indent="-330200" algn="l" rtl="0">
              <a:spcBef>
                <a:spcPts val="0"/>
              </a:spcBef>
              <a:spcAft>
                <a:spcPts val="0"/>
              </a:spcAft>
              <a:buClr>
                <a:schemeClr val="dk1"/>
              </a:buClr>
              <a:buSzPts val="2000"/>
              <a:buFont typeface="Arial"/>
              <a:buNone/>
            </a:pPr>
            <a:endParaRPr sz="2000">
              <a:solidFill>
                <a:schemeClr val="dk1"/>
              </a:solidFill>
              <a:latin typeface="Avenir"/>
              <a:ea typeface="Avenir"/>
              <a:cs typeface="Avenir"/>
              <a:sym typeface="Avenir"/>
            </a:endParaRPr>
          </a:p>
          <a:p>
            <a:pPr marL="0" marR="0" lvl="0" indent="0" algn="l" rtl="0">
              <a:spcBef>
                <a:spcPts val="0"/>
              </a:spcBef>
              <a:spcAft>
                <a:spcPts val="0"/>
              </a:spcAft>
              <a:buNone/>
            </a:pPr>
            <a:endParaRPr sz="2000">
              <a:solidFill>
                <a:schemeClr val="dk1"/>
              </a:solidFill>
              <a:latin typeface="Avenir"/>
              <a:ea typeface="Avenir"/>
              <a:cs typeface="Avenir"/>
              <a:sym typeface="Avenir"/>
            </a:endParaRPr>
          </a:p>
          <a:p>
            <a:pPr marL="0" marR="0" lvl="0" indent="0" algn="l" rtl="0">
              <a:spcBef>
                <a:spcPts val="0"/>
              </a:spcBef>
              <a:spcAft>
                <a:spcPts val="0"/>
              </a:spcAft>
              <a:buNone/>
            </a:pPr>
            <a:r>
              <a:rPr lang="en-US" sz="2800" b="1">
                <a:solidFill>
                  <a:schemeClr val="dk1"/>
                </a:solidFill>
                <a:latin typeface="Avenir"/>
                <a:ea typeface="Avenir"/>
                <a:cs typeface="Avenir"/>
                <a:sym typeface="Avenir"/>
              </a:rPr>
              <a:t>Principle component analysis moves us from describing cells with 20,000 gene expression values to 10-100 principal component scores</a:t>
            </a:r>
            <a:endParaRPr/>
          </a:p>
        </p:txBody>
      </p:sp>
      <p:sp>
        <p:nvSpPr>
          <p:cNvPr id="2" name="Todays talk">
            <a:extLst>
              <a:ext uri="{FF2B5EF4-FFF2-40B4-BE49-F238E27FC236}">
                <a16:creationId xmlns:a16="http://schemas.microsoft.com/office/drawing/2014/main" id="{F03D7542-A95C-51C0-961D-234CED041DC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p:nvPr/>
        </p:nvSpPr>
        <p:spPr>
          <a:xfrm>
            <a:off x="785813" y="1402670"/>
            <a:ext cx="11087099" cy="4854983"/>
          </a:xfrm>
          <a:prstGeom prst="rect">
            <a:avLst/>
          </a:prstGeom>
          <a:noFill/>
          <a:ln>
            <a:noFill/>
          </a:ln>
        </p:spPr>
        <p:txBody>
          <a:bodyPr spcFirstLastPara="1" wrap="square" lIns="91425" tIns="45700" rIns="91425" bIns="45700" anchor="t" anchorCtr="0">
            <a:spAutoFit/>
          </a:bodyPr>
          <a:lstStyle/>
          <a:p>
            <a:pPr marL="114300" marR="0" lvl="0" indent="0" algn="l" rtl="0">
              <a:lnSpc>
                <a:spcPct val="115000"/>
              </a:lnSpc>
              <a:spcBef>
                <a:spcPts val="0"/>
              </a:spcBef>
              <a:spcAft>
                <a:spcPts val="0"/>
              </a:spcAft>
              <a:buNone/>
            </a:pPr>
            <a:r>
              <a:rPr lang="en-US" sz="2400">
                <a:solidFill>
                  <a:schemeClr val="dk1"/>
                </a:solidFill>
                <a:latin typeface="Avenir"/>
                <a:ea typeface="Avenir"/>
                <a:cs typeface="Avenir"/>
                <a:sym typeface="Avenir"/>
              </a:rPr>
              <a:t>One approach to simplification is to </a:t>
            </a:r>
            <a:r>
              <a:rPr lang="en-US" sz="2400" b="1" u="sng">
                <a:solidFill>
                  <a:schemeClr val="dk1"/>
                </a:solidFill>
                <a:latin typeface="Avenir"/>
                <a:ea typeface="Avenir"/>
                <a:cs typeface="Avenir"/>
                <a:sym typeface="Avenir"/>
              </a:rPr>
              <a:t>assume that the data of interest lies within lower-dimensional space</a:t>
            </a:r>
            <a:r>
              <a:rPr lang="en-US" sz="2400">
                <a:solidFill>
                  <a:schemeClr val="dk1"/>
                </a:solidFill>
                <a:latin typeface="Avenir"/>
                <a:ea typeface="Avenir"/>
                <a:cs typeface="Avenir"/>
                <a:sym typeface="Avenir"/>
              </a:rPr>
              <a:t>. If the data of interest is of low enough dimension, the data can be visualised in the low-dimensional space.</a:t>
            </a:r>
            <a:endParaRPr/>
          </a:p>
          <a:p>
            <a:pPr marL="114300" marR="0" lvl="0" indent="0" algn="l" rtl="0">
              <a:lnSpc>
                <a:spcPct val="115000"/>
              </a:lnSpc>
              <a:spcBef>
                <a:spcPts val="0"/>
              </a:spcBef>
              <a:spcAft>
                <a:spcPts val="0"/>
              </a:spcAft>
              <a:buNone/>
            </a:pPr>
            <a:endParaRPr sz="2400">
              <a:solidFill>
                <a:schemeClr val="dk1"/>
              </a:solidFill>
              <a:latin typeface="Avenir"/>
              <a:ea typeface="Avenir"/>
              <a:cs typeface="Avenir"/>
              <a:sym typeface="Avenir"/>
            </a:endParaRPr>
          </a:p>
          <a:p>
            <a:pPr marL="114300" marR="0" lvl="0" indent="0" algn="l" rtl="0">
              <a:lnSpc>
                <a:spcPct val="115000"/>
              </a:lnSpc>
              <a:spcBef>
                <a:spcPts val="0"/>
              </a:spcBef>
              <a:spcAft>
                <a:spcPts val="0"/>
              </a:spcAft>
              <a:buNone/>
            </a:pPr>
            <a:endParaRPr sz="2400">
              <a:solidFill>
                <a:schemeClr val="dk1"/>
              </a:solidFill>
              <a:latin typeface="Avenir"/>
              <a:ea typeface="Avenir"/>
              <a:cs typeface="Avenir"/>
              <a:sym typeface="Avenir"/>
            </a:endParaRPr>
          </a:p>
          <a:p>
            <a:pPr marL="0" marR="0" lvl="0" indent="0" algn="l" rtl="0">
              <a:lnSpc>
                <a:spcPct val="120000"/>
              </a:lnSpc>
              <a:spcBef>
                <a:spcPts val="0"/>
              </a:spcBef>
              <a:spcAft>
                <a:spcPts val="0"/>
              </a:spcAft>
              <a:buNone/>
            </a:pPr>
            <a:r>
              <a:rPr lang="en-US" sz="2400" u="sng">
                <a:solidFill>
                  <a:schemeClr val="dk1"/>
                </a:solidFill>
                <a:latin typeface="Avenir"/>
                <a:ea typeface="Avenir"/>
                <a:cs typeface="Avenir"/>
                <a:sym typeface="Avenir"/>
              </a:rPr>
              <a:t>Common Techniques</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Principal Component Analysis (PCA)</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Independent Component Analysis (ICA)</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Multidimensional Scaling (MDS)</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Non-negative Matrix Factorization (NMF)</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Probabilistic Modeling (e.g. Latent Dirichlet Allocation - LDA) </a:t>
            </a:r>
            <a:endParaRPr/>
          </a:p>
        </p:txBody>
      </p:sp>
      <p:sp>
        <p:nvSpPr>
          <p:cNvPr id="2" name="Todays talk">
            <a:extLst>
              <a:ext uri="{FF2B5EF4-FFF2-40B4-BE49-F238E27FC236}">
                <a16:creationId xmlns:a16="http://schemas.microsoft.com/office/drawing/2014/main" id="{01667983-3E85-008F-052D-5918DDD8D7F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ACD20-EA98-614D-9759-8DE952DAFCF0}"/>
              </a:ext>
            </a:extLst>
          </p:cNvPr>
          <p:cNvPicPr>
            <a:picLocks noChangeAspect="1"/>
          </p:cNvPicPr>
          <p:nvPr/>
        </p:nvPicPr>
        <p:blipFill>
          <a:blip r:embed="rId2"/>
          <a:stretch>
            <a:fillRect/>
          </a:stretch>
        </p:blipFill>
        <p:spPr>
          <a:xfrm>
            <a:off x="1479998" y="1050889"/>
            <a:ext cx="9384404" cy="5577773"/>
          </a:xfrm>
          <a:prstGeom prst="rect">
            <a:avLst/>
          </a:prstGeom>
        </p:spPr>
      </p:pic>
      <p:sp>
        <p:nvSpPr>
          <p:cNvPr id="4" name="Rectangle 3">
            <a:extLst>
              <a:ext uri="{FF2B5EF4-FFF2-40B4-BE49-F238E27FC236}">
                <a16:creationId xmlns:a16="http://schemas.microsoft.com/office/drawing/2014/main" id="{F675DC20-F7E4-8340-A79E-24EC95C553D6}"/>
              </a:ext>
            </a:extLst>
          </p:cNvPr>
          <p:cNvSpPr/>
          <p:nvPr/>
        </p:nvSpPr>
        <p:spPr>
          <a:xfrm>
            <a:off x="7620000" y="6581001"/>
            <a:ext cx="4572000" cy="276999"/>
          </a:xfrm>
          <a:prstGeom prst="rect">
            <a:avLst/>
          </a:prstGeom>
        </p:spPr>
        <p:txBody>
          <a:bodyPr>
            <a:spAutoFit/>
          </a:bodyPr>
          <a:lstStyle/>
          <a:p>
            <a:pPr algn="r"/>
            <a:r>
              <a:rPr lang="en-US" sz="1200" dirty="0" err="1">
                <a:latin typeface="Avenir" panose="02000503020000020003" pitchFamily="2" charset="0"/>
              </a:rPr>
              <a:t>Kiselev</a:t>
            </a:r>
            <a:r>
              <a:rPr lang="en-US" sz="1200" dirty="0">
                <a:latin typeface="Avenir" panose="02000503020000020003" pitchFamily="2" charset="0"/>
              </a:rPr>
              <a:t> C. at </a:t>
            </a:r>
            <a:r>
              <a:rPr lang="en-US" sz="1200" i="1" dirty="0">
                <a:latin typeface="Avenir" panose="02000503020000020003" pitchFamily="2" charset="0"/>
              </a:rPr>
              <a:t>al. </a:t>
            </a:r>
            <a:r>
              <a:rPr lang="en-US" sz="1200" dirty="0">
                <a:latin typeface="Avenir" panose="02000503020000020003" pitchFamily="2" charset="0"/>
              </a:rPr>
              <a:t>(2019) </a:t>
            </a:r>
            <a:r>
              <a:rPr lang="en-US" sz="1200" i="1" dirty="0">
                <a:latin typeface="Avenir" panose="02000503020000020003" pitchFamily="2" charset="0"/>
              </a:rPr>
              <a:t>Nature Reviews Genetics</a:t>
            </a:r>
            <a:r>
              <a:rPr lang="en-US" sz="1200" dirty="0">
                <a:latin typeface="Avenir" panose="02000503020000020003" pitchFamily="2" charset="0"/>
              </a:rPr>
              <a:t>. 20: 273-282.</a:t>
            </a:r>
          </a:p>
        </p:txBody>
      </p:sp>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412803" y="4987747"/>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8134439" y="4213298"/>
            <a:ext cx="2805928" cy="239673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103770" y="371395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a:t>
            </a:r>
          </a:p>
        </p:txBody>
      </p:sp>
    </p:spTree>
    <p:extLst>
      <p:ext uri="{BB962C8B-B14F-4D97-AF65-F5344CB8AC3E}">
        <p14:creationId xmlns:p14="http://schemas.microsoft.com/office/powerpoint/2010/main" val="1100747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234535-4C72-858C-CE23-60A76E295084}"/>
              </a:ext>
            </a:extLst>
          </p:cNvPr>
          <p:cNvPicPr>
            <a:picLocks noChangeAspect="1"/>
          </p:cNvPicPr>
          <p:nvPr/>
        </p:nvPicPr>
        <p:blipFill rotWithShape="1">
          <a:blip r:embed="rId3"/>
          <a:srcRect l="6278"/>
          <a:stretch/>
        </p:blipFill>
        <p:spPr>
          <a:xfrm>
            <a:off x="699678" y="1764473"/>
            <a:ext cx="2003009" cy="1178585"/>
          </a:xfrm>
          <a:prstGeom prst="rect">
            <a:avLst/>
          </a:prstGeom>
        </p:spPr>
      </p:pic>
      <p:pic>
        <p:nvPicPr>
          <p:cNvPr id="5" name="Picture 4">
            <a:extLst>
              <a:ext uri="{FF2B5EF4-FFF2-40B4-BE49-F238E27FC236}">
                <a16:creationId xmlns:a16="http://schemas.microsoft.com/office/drawing/2014/main" id="{4949EF33-AD5B-2FB1-578F-FB3159045E1B}"/>
              </a:ext>
            </a:extLst>
          </p:cNvPr>
          <p:cNvPicPr>
            <a:picLocks noChangeAspect="1"/>
          </p:cNvPicPr>
          <p:nvPr/>
        </p:nvPicPr>
        <p:blipFill>
          <a:blip r:embed="rId4"/>
          <a:stretch>
            <a:fillRect/>
          </a:stretch>
        </p:blipFill>
        <p:spPr>
          <a:xfrm>
            <a:off x="3105497" y="1607703"/>
            <a:ext cx="1911869" cy="1634576"/>
          </a:xfrm>
          <a:prstGeom prst="rect">
            <a:avLst/>
          </a:prstGeom>
        </p:spPr>
      </p:pic>
      <p:sp>
        <p:nvSpPr>
          <p:cNvPr id="6" name="TextBox 5">
            <a:extLst>
              <a:ext uri="{FF2B5EF4-FFF2-40B4-BE49-F238E27FC236}">
                <a16:creationId xmlns:a16="http://schemas.microsoft.com/office/drawing/2014/main" id="{7F730CF5-0A7E-CBC2-09D9-F828B9784CC0}"/>
              </a:ext>
            </a:extLst>
          </p:cNvPr>
          <p:cNvSpPr txBox="1"/>
          <p:nvPr/>
        </p:nvSpPr>
        <p:spPr>
          <a:xfrm>
            <a:off x="2743330" y="3397663"/>
            <a:ext cx="2636204" cy="379656"/>
          </a:xfrm>
          <a:prstGeom prst="rect">
            <a:avLst/>
          </a:prstGeom>
          <a:noFill/>
        </p:spPr>
        <p:txBody>
          <a:bodyPr wrap="square" rtlCol="0">
            <a:spAutoFit/>
          </a:bodyPr>
          <a:lstStyle/>
          <a:p>
            <a:pPr algn="ctr"/>
            <a:r>
              <a:rPr lang="en-US" sz="1867" dirty="0">
                <a:solidFill>
                  <a:srgbClr val="7F7F7F"/>
                </a:solidFill>
              </a:rPr>
              <a:t>~ 500M Reads</a:t>
            </a:r>
          </a:p>
        </p:txBody>
      </p:sp>
      <p:sp>
        <p:nvSpPr>
          <p:cNvPr id="7" name="TextBox 6">
            <a:extLst>
              <a:ext uri="{FF2B5EF4-FFF2-40B4-BE49-F238E27FC236}">
                <a16:creationId xmlns:a16="http://schemas.microsoft.com/office/drawing/2014/main" id="{3956DE1C-0863-820E-0627-D46F4D7A310D}"/>
              </a:ext>
            </a:extLst>
          </p:cNvPr>
          <p:cNvSpPr txBox="1"/>
          <p:nvPr/>
        </p:nvSpPr>
        <p:spPr>
          <a:xfrm>
            <a:off x="846100" y="3428415"/>
            <a:ext cx="1614493" cy="379656"/>
          </a:xfrm>
          <a:prstGeom prst="rect">
            <a:avLst/>
          </a:prstGeom>
          <a:noFill/>
        </p:spPr>
        <p:txBody>
          <a:bodyPr wrap="square" rtlCol="0">
            <a:spAutoFit/>
          </a:bodyPr>
          <a:lstStyle/>
          <a:p>
            <a:pPr algn="ctr"/>
            <a:r>
              <a:rPr lang="en-US" sz="1867" dirty="0">
                <a:solidFill>
                  <a:srgbClr val="7F7F7F"/>
                </a:solidFill>
              </a:rPr>
              <a:t>~20M reads</a:t>
            </a:r>
          </a:p>
        </p:txBody>
      </p:sp>
      <p:sp>
        <p:nvSpPr>
          <p:cNvPr id="8" name="TextBox 7">
            <a:extLst>
              <a:ext uri="{FF2B5EF4-FFF2-40B4-BE49-F238E27FC236}">
                <a16:creationId xmlns:a16="http://schemas.microsoft.com/office/drawing/2014/main" id="{D93BF83A-5A22-320F-3F2E-BD757F4C0968}"/>
              </a:ext>
            </a:extLst>
          </p:cNvPr>
          <p:cNvSpPr txBox="1"/>
          <p:nvPr/>
        </p:nvSpPr>
        <p:spPr>
          <a:xfrm>
            <a:off x="609600" y="1139382"/>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MiSeq</a:t>
            </a:r>
            <a:endParaRPr lang="en-US" sz="2000" b="1" dirty="0">
              <a:solidFill>
                <a:srgbClr val="25406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2321142-F4DF-8A52-725E-A0BB0BB651C2}"/>
              </a:ext>
            </a:extLst>
          </p:cNvPr>
          <p:cNvSpPr txBox="1"/>
          <p:nvPr/>
        </p:nvSpPr>
        <p:spPr>
          <a:xfrm>
            <a:off x="3398750" y="1139382"/>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NextSeq</a:t>
            </a:r>
            <a:r>
              <a:rPr lang="en-US" sz="2000" b="1" dirty="0">
                <a:solidFill>
                  <a:srgbClr val="254061"/>
                </a:solidFill>
                <a:latin typeface="Arial" panose="020B0604020202020204" pitchFamily="34" charset="0"/>
                <a:cs typeface="Arial" panose="020B0604020202020204" pitchFamily="34" charset="0"/>
              </a:rPr>
              <a:t> 500</a:t>
            </a:r>
          </a:p>
        </p:txBody>
      </p:sp>
      <p:sp>
        <p:nvSpPr>
          <p:cNvPr id="11" name="TextBox 10">
            <a:extLst>
              <a:ext uri="{FF2B5EF4-FFF2-40B4-BE49-F238E27FC236}">
                <a16:creationId xmlns:a16="http://schemas.microsoft.com/office/drawing/2014/main" id="{1CA19DCC-D474-40AC-7DD8-A577B9FD95F1}"/>
              </a:ext>
            </a:extLst>
          </p:cNvPr>
          <p:cNvSpPr txBox="1"/>
          <p:nvPr/>
        </p:nvSpPr>
        <p:spPr>
          <a:xfrm>
            <a:off x="6187900" y="1121536"/>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NextSeq</a:t>
            </a:r>
            <a:r>
              <a:rPr lang="en-US" sz="2000" b="1" dirty="0">
                <a:solidFill>
                  <a:srgbClr val="254061"/>
                </a:solidFill>
                <a:latin typeface="Arial" panose="020B0604020202020204" pitchFamily="34" charset="0"/>
                <a:cs typeface="Arial" panose="020B0604020202020204" pitchFamily="34" charset="0"/>
              </a:rPr>
              <a:t> 2000</a:t>
            </a:r>
          </a:p>
        </p:txBody>
      </p:sp>
      <p:sp>
        <p:nvSpPr>
          <p:cNvPr id="12" name="TextBox 11">
            <a:extLst>
              <a:ext uri="{FF2B5EF4-FFF2-40B4-BE49-F238E27FC236}">
                <a16:creationId xmlns:a16="http://schemas.microsoft.com/office/drawing/2014/main" id="{625DC190-A663-CCB5-EE13-BC51062C56B9}"/>
              </a:ext>
            </a:extLst>
          </p:cNvPr>
          <p:cNvSpPr txBox="1"/>
          <p:nvPr/>
        </p:nvSpPr>
        <p:spPr>
          <a:xfrm>
            <a:off x="8977050" y="1116967"/>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NovaSeq</a:t>
            </a:r>
            <a:endParaRPr lang="en-US" sz="2000" b="1" dirty="0">
              <a:solidFill>
                <a:srgbClr val="25406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970C977-0E15-8502-8633-F3EA40B0E5C4}"/>
              </a:ext>
            </a:extLst>
          </p:cNvPr>
          <p:cNvSpPr txBox="1"/>
          <p:nvPr/>
        </p:nvSpPr>
        <p:spPr>
          <a:xfrm>
            <a:off x="5662271" y="3397663"/>
            <a:ext cx="2636204" cy="379656"/>
          </a:xfrm>
          <a:prstGeom prst="rect">
            <a:avLst/>
          </a:prstGeom>
          <a:noFill/>
        </p:spPr>
        <p:txBody>
          <a:bodyPr wrap="square" rtlCol="0">
            <a:spAutoFit/>
          </a:bodyPr>
          <a:lstStyle/>
          <a:p>
            <a:pPr algn="ctr"/>
            <a:r>
              <a:rPr lang="en-US" sz="1867" dirty="0">
                <a:solidFill>
                  <a:srgbClr val="7F7F7F"/>
                </a:solidFill>
              </a:rPr>
              <a:t>~ 1.2B Reads</a:t>
            </a:r>
          </a:p>
        </p:txBody>
      </p:sp>
      <p:sp>
        <p:nvSpPr>
          <p:cNvPr id="14" name="TextBox 13">
            <a:extLst>
              <a:ext uri="{FF2B5EF4-FFF2-40B4-BE49-F238E27FC236}">
                <a16:creationId xmlns:a16="http://schemas.microsoft.com/office/drawing/2014/main" id="{637FBFF6-BB22-2E8F-7A0B-A48D8E80CFF5}"/>
              </a:ext>
            </a:extLst>
          </p:cNvPr>
          <p:cNvSpPr txBox="1"/>
          <p:nvPr/>
        </p:nvSpPr>
        <p:spPr>
          <a:xfrm>
            <a:off x="8581212" y="3397663"/>
            <a:ext cx="2636204" cy="379656"/>
          </a:xfrm>
          <a:prstGeom prst="rect">
            <a:avLst/>
          </a:prstGeom>
          <a:noFill/>
        </p:spPr>
        <p:txBody>
          <a:bodyPr wrap="square" rtlCol="0">
            <a:spAutoFit/>
          </a:bodyPr>
          <a:lstStyle/>
          <a:p>
            <a:pPr algn="ctr"/>
            <a:r>
              <a:rPr lang="en-US" sz="1867" dirty="0">
                <a:solidFill>
                  <a:srgbClr val="7F7F7F"/>
                </a:solidFill>
              </a:rPr>
              <a:t>~ 6, 10 or 25B Reads</a:t>
            </a:r>
          </a:p>
        </p:txBody>
      </p:sp>
      <p:pic>
        <p:nvPicPr>
          <p:cNvPr id="16" name="Picture 15" descr="A picture containing text, toiletry, cosmetic&#10;&#10;Description automatically generated">
            <a:extLst>
              <a:ext uri="{FF2B5EF4-FFF2-40B4-BE49-F238E27FC236}">
                <a16:creationId xmlns:a16="http://schemas.microsoft.com/office/drawing/2014/main" id="{5B69C6B4-9876-96D7-7517-9675BD862DA2}"/>
              </a:ext>
            </a:extLst>
          </p:cNvPr>
          <p:cNvPicPr>
            <a:picLocks noChangeAspect="1"/>
          </p:cNvPicPr>
          <p:nvPr/>
        </p:nvPicPr>
        <p:blipFill>
          <a:blip r:embed="rId5"/>
          <a:stretch>
            <a:fillRect/>
          </a:stretch>
        </p:blipFill>
        <p:spPr>
          <a:xfrm>
            <a:off x="6096000" y="1608099"/>
            <a:ext cx="2098259" cy="1348881"/>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70E592D0-6AE8-A790-5B2E-E279F3994C43}"/>
              </a:ext>
            </a:extLst>
          </p:cNvPr>
          <p:cNvPicPr>
            <a:picLocks noChangeAspect="1"/>
          </p:cNvPicPr>
          <p:nvPr/>
        </p:nvPicPr>
        <p:blipFill>
          <a:blip r:embed="rId6"/>
          <a:stretch>
            <a:fillRect/>
          </a:stretch>
        </p:blipFill>
        <p:spPr>
          <a:xfrm>
            <a:off x="9128317" y="1539492"/>
            <a:ext cx="1795725" cy="1795725"/>
          </a:xfrm>
          <a:prstGeom prst="rect">
            <a:avLst/>
          </a:prstGeom>
        </p:spPr>
      </p:pic>
      <p:pic>
        <p:nvPicPr>
          <p:cNvPr id="20" name="Graphic 19" descr="Arrow: Straight with solid fill">
            <a:extLst>
              <a:ext uri="{FF2B5EF4-FFF2-40B4-BE49-F238E27FC236}">
                <a16:creationId xmlns:a16="http://schemas.microsoft.com/office/drawing/2014/main" id="{FBD55141-262C-5DC4-FE55-CC82C6C7DD6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22031" b="22929"/>
          <a:stretch/>
        </p:blipFill>
        <p:spPr>
          <a:xfrm rot="10800000">
            <a:off x="701500" y="4218002"/>
            <a:ext cx="10972800" cy="2134672"/>
          </a:xfrm>
          <a:prstGeom prst="rect">
            <a:avLst/>
          </a:prstGeom>
        </p:spPr>
      </p:pic>
      <p:sp>
        <p:nvSpPr>
          <p:cNvPr id="21" name="TextBox 20">
            <a:extLst>
              <a:ext uri="{FF2B5EF4-FFF2-40B4-BE49-F238E27FC236}">
                <a16:creationId xmlns:a16="http://schemas.microsoft.com/office/drawing/2014/main" id="{C59BB48D-F008-43F7-B81B-2AEE5177B94D}"/>
              </a:ext>
            </a:extLst>
          </p:cNvPr>
          <p:cNvSpPr txBox="1"/>
          <p:nvPr/>
        </p:nvSpPr>
        <p:spPr>
          <a:xfrm>
            <a:off x="4410075" y="4944751"/>
            <a:ext cx="3371850" cy="646331"/>
          </a:xfrm>
          <a:prstGeom prst="rect">
            <a:avLst/>
          </a:prstGeom>
          <a:noFill/>
        </p:spPr>
        <p:txBody>
          <a:bodyPr wrap="square" rtlCol="0">
            <a:spAutoFit/>
          </a:bodyPr>
          <a:lstStyle/>
          <a:p>
            <a:pPr algn="ctr"/>
            <a:r>
              <a:rPr lang="en-US" sz="3600" b="1" dirty="0"/>
              <a:t>Price</a:t>
            </a:r>
            <a:endParaRPr lang="en-US" b="1" dirty="0"/>
          </a:p>
        </p:txBody>
      </p:sp>
      <p:sp>
        <p:nvSpPr>
          <p:cNvPr id="3" name="Todays talk">
            <a:extLst>
              <a:ext uri="{FF2B5EF4-FFF2-40B4-BE49-F238E27FC236}">
                <a16:creationId xmlns:a16="http://schemas.microsoft.com/office/drawing/2014/main" id="{3A3816E6-9BE1-1F2A-A41D-21CECF4864F7}"/>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algn="ctr">
              <a:lnSpc>
                <a:spcPct val="115000"/>
              </a:lnSpc>
            </a:pPr>
            <a:r>
              <a:rPr lang="en-US" sz="3200" b="1" dirty="0">
                <a:solidFill>
                  <a:srgbClr val="011999"/>
                </a:solidFill>
              </a:rPr>
              <a:t>Sequencers</a:t>
            </a:r>
          </a:p>
        </p:txBody>
      </p:sp>
    </p:spTree>
    <p:extLst>
      <p:ext uri="{BB962C8B-B14F-4D97-AF65-F5344CB8AC3E}">
        <p14:creationId xmlns:p14="http://schemas.microsoft.com/office/powerpoint/2010/main" val="2198686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9"/>
          <p:cNvPicPr preferRelativeResize="0"/>
          <p:nvPr/>
        </p:nvPicPr>
        <p:blipFill rotWithShape="1">
          <a:blip r:embed="rId3">
            <a:alphaModFix/>
          </a:blip>
          <a:srcRect l="43967"/>
          <a:stretch/>
        </p:blipFill>
        <p:spPr>
          <a:xfrm>
            <a:off x="1524000" y="1483251"/>
            <a:ext cx="5617028" cy="3891498"/>
          </a:xfrm>
          <a:prstGeom prst="rect">
            <a:avLst/>
          </a:prstGeom>
          <a:noFill/>
          <a:ln>
            <a:noFill/>
          </a:ln>
        </p:spPr>
      </p:pic>
      <p:sp>
        <p:nvSpPr>
          <p:cNvPr id="191" name="Google Shape;191;p9"/>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Andrews, Tallulah S. at </a:t>
            </a:r>
            <a:r>
              <a:rPr lang="en-US" sz="1200" i="1">
                <a:solidFill>
                  <a:schemeClr val="dk1"/>
                </a:solidFill>
                <a:latin typeface="Avenir"/>
                <a:ea typeface="Avenir"/>
                <a:cs typeface="Avenir"/>
                <a:sym typeface="Avenir"/>
              </a:rPr>
              <a:t>al. </a:t>
            </a:r>
            <a:r>
              <a:rPr lang="en-US" sz="1200">
                <a:solidFill>
                  <a:schemeClr val="dk1"/>
                </a:solidFill>
                <a:latin typeface="Avenir"/>
                <a:ea typeface="Avenir"/>
                <a:cs typeface="Avenir"/>
                <a:sym typeface="Avenir"/>
              </a:rPr>
              <a:t>(2017) </a:t>
            </a:r>
            <a:r>
              <a:rPr lang="en-US" sz="1200" i="1">
                <a:solidFill>
                  <a:schemeClr val="dk1"/>
                </a:solidFill>
                <a:latin typeface="Avenir"/>
                <a:ea typeface="Avenir"/>
                <a:cs typeface="Avenir"/>
                <a:sym typeface="Avenir"/>
              </a:rPr>
              <a:t>Molecular aspects of medicine</a:t>
            </a:r>
            <a:r>
              <a:rPr lang="en-US" sz="1200">
                <a:solidFill>
                  <a:schemeClr val="dk1"/>
                </a:solidFill>
                <a:latin typeface="Avenir"/>
                <a:ea typeface="Avenir"/>
                <a:cs typeface="Avenir"/>
                <a:sym typeface="Avenir"/>
              </a:rPr>
              <a:t>.</a:t>
            </a:r>
            <a:endParaRPr/>
          </a:p>
        </p:txBody>
      </p:sp>
      <p:pic>
        <p:nvPicPr>
          <p:cNvPr id="192" name="Google Shape;192;p9"/>
          <p:cNvPicPr preferRelativeResize="0"/>
          <p:nvPr/>
        </p:nvPicPr>
        <p:blipFill rotWithShape="1">
          <a:blip r:embed="rId4">
            <a:alphaModFix/>
          </a:blip>
          <a:srcRect r="50000"/>
          <a:stretch/>
        </p:blipFill>
        <p:spPr>
          <a:xfrm>
            <a:off x="7169880" y="1679940"/>
            <a:ext cx="3498120" cy="3498120"/>
          </a:xfrm>
          <a:prstGeom prst="rect">
            <a:avLst/>
          </a:prstGeom>
          <a:noFill/>
          <a:ln>
            <a:noFill/>
          </a:ln>
        </p:spPr>
      </p:pic>
      <p:sp>
        <p:nvSpPr>
          <p:cNvPr id="2" name="Todays talk">
            <a:extLst>
              <a:ext uri="{FF2B5EF4-FFF2-40B4-BE49-F238E27FC236}">
                <a16:creationId xmlns:a16="http://schemas.microsoft.com/office/drawing/2014/main" id="{C752912A-C16A-6444-A17A-2B204595DA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Google Shape;206;p11"/>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07" name="Google Shape;207;p11"/>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1"/>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1"/>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1"/>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1"/>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1"/>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1"/>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1"/>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1"/>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1"/>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1"/>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1"/>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11"/>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11"/>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1"/>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11"/>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1"/>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1"/>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5" name="Google Shape;225;p11"/>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26" name="Google Shape;226;p11"/>
          <p:cNvSpPr/>
          <p:nvPr/>
        </p:nvSpPr>
        <p:spPr>
          <a:xfrm>
            <a:off x="520707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odays talk">
            <a:extLst>
              <a:ext uri="{FF2B5EF4-FFF2-40B4-BE49-F238E27FC236}">
                <a16:creationId xmlns:a16="http://schemas.microsoft.com/office/drawing/2014/main" id="{72718139-3480-3B99-1E3C-9AF72D657717}"/>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2" name="Google Shape;232;p12"/>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33" name="Google Shape;233;p12"/>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2"/>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2"/>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2"/>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2"/>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12"/>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2"/>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2"/>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2"/>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12"/>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2"/>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2"/>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2"/>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2"/>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2"/>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2"/>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2"/>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2"/>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2"/>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2" name="Google Shape;252;p12"/>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253" name="Google Shape;253;p12"/>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pic>
        <p:nvPicPr>
          <p:cNvPr id="254" name="Google Shape;254;p12"/>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3E452772-A688-C934-14E0-72EBC2F144E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0" name="Google Shape;260;p13"/>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61" name="Google Shape;261;p13"/>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3"/>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13"/>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3"/>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3"/>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3"/>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13"/>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13"/>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13"/>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3"/>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3"/>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3"/>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3"/>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3"/>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13"/>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13"/>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13"/>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13"/>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13"/>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80" name="Google Shape;280;p13"/>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281" name="Google Shape;281;p13"/>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282" name="Google Shape;282;p13"/>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283" name="Google Shape;283;p13"/>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pic>
        <p:nvPicPr>
          <p:cNvPr id="284" name="Google Shape;284;p13"/>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A03B1E78-F82E-47EA-2B8C-E92FCC05210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90" name="Google Shape;290;p14"/>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91" name="Google Shape;291;p14"/>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14"/>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14"/>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4"/>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4"/>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14"/>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4"/>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14"/>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14"/>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14"/>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14"/>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14"/>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14"/>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14"/>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14"/>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4"/>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4"/>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4"/>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4"/>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10" name="Google Shape;310;p14"/>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11" name="Google Shape;311;p14"/>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12" name="Google Shape;312;p14"/>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13" name="Google Shape;313;p14"/>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14" name="Google Shape;314;p14"/>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15" name="Google Shape;315;p14"/>
          <p:cNvCxnSpPr>
            <a:endCxn id="294"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pic>
        <p:nvPicPr>
          <p:cNvPr id="316" name="Google Shape;316;p14"/>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281163B6-A29E-EC2A-8E3C-372540E8BB0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Google Shape;322;p15"/>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323" name="Google Shape;323;p15"/>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15"/>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15"/>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15"/>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15"/>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 name="Google Shape;328;p15"/>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15"/>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 name="Google Shape;330;p15"/>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5"/>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5"/>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5"/>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5"/>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5"/>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15"/>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15"/>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15"/>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15"/>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p15"/>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15"/>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42" name="Google Shape;342;p15"/>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43" name="Google Shape;343;p15"/>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44" name="Google Shape;344;p15"/>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45" name="Google Shape;345;p15"/>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46" name="Google Shape;346;p15"/>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47" name="Google Shape;347;p15"/>
          <p:cNvCxnSpPr>
            <a:endCxn id="326"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cxnSp>
        <p:nvCxnSpPr>
          <p:cNvPr id="348" name="Google Shape;348;p15"/>
          <p:cNvCxnSpPr>
            <a:endCxn id="327" idx="3"/>
          </p:cNvCxnSpPr>
          <p:nvPr/>
        </p:nvCxnSpPr>
        <p:spPr>
          <a:xfrm rot="10800000" flipH="1">
            <a:off x="5377007" y="2282111"/>
            <a:ext cx="553500" cy="540900"/>
          </a:xfrm>
          <a:prstGeom prst="straightConnector1">
            <a:avLst/>
          </a:prstGeom>
          <a:noFill/>
          <a:ln w="15875" cap="flat" cmpd="sng">
            <a:solidFill>
              <a:schemeClr val="dk1"/>
            </a:solidFill>
            <a:prstDash val="solid"/>
            <a:miter lim="800000"/>
            <a:headEnd type="none" w="sm" len="sm"/>
            <a:tailEnd type="triangle" w="med" len="med"/>
          </a:ln>
        </p:spPr>
      </p:cxnSp>
      <p:sp>
        <p:nvSpPr>
          <p:cNvPr id="349" name="Google Shape;349;p15"/>
          <p:cNvSpPr txBox="1"/>
          <p:nvPr/>
        </p:nvSpPr>
        <p:spPr>
          <a:xfrm>
            <a:off x="5448415" y="2298535"/>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pic>
        <p:nvPicPr>
          <p:cNvPr id="350" name="Google Shape;350;p15"/>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DDD79FDE-21B8-01CC-8F6E-DBB55B042594}"/>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6" name="Google Shape;356;p16"/>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357" name="Google Shape;357;p16"/>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 name="Google Shape;358;p16"/>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16"/>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16"/>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16"/>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16"/>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16"/>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16"/>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16"/>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6"/>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 name="Google Shape;367;p16"/>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8" name="Google Shape;368;p16"/>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 name="Google Shape;369;p16"/>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 name="Google Shape;370;p16"/>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16"/>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16"/>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16"/>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16"/>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16"/>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76" name="Google Shape;376;p16"/>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77" name="Google Shape;377;p16"/>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78" name="Google Shape;378;p16"/>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79" name="Google Shape;379;p16"/>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80" name="Google Shape;380;p16"/>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81" name="Google Shape;381;p16"/>
          <p:cNvCxnSpPr>
            <a:endCxn id="360"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cxnSp>
        <p:nvCxnSpPr>
          <p:cNvPr id="382" name="Google Shape;382;p16"/>
          <p:cNvCxnSpPr>
            <a:endCxn id="361" idx="3"/>
          </p:cNvCxnSpPr>
          <p:nvPr/>
        </p:nvCxnSpPr>
        <p:spPr>
          <a:xfrm rot="10800000" flipH="1">
            <a:off x="5377007" y="2282111"/>
            <a:ext cx="553500" cy="540900"/>
          </a:xfrm>
          <a:prstGeom prst="straightConnector1">
            <a:avLst/>
          </a:prstGeom>
          <a:noFill/>
          <a:ln w="15875" cap="flat" cmpd="sng">
            <a:solidFill>
              <a:schemeClr val="dk1"/>
            </a:solidFill>
            <a:prstDash val="solid"/>
            <a:miter lim="800000"/>
            <a:headEnd type="none" w="sm" len="sm"/>
            <a:tailEnd type="triangle" w="med" len="med"/>
          </a:ln>
        </p:spPr>
      </p:cxnSp>
      <p:sp>
        <p:nvSpPr>
          <p:cNvPr id="383" name="Google Shape;383;p16"/>
          <p:cNvSpPr txBox="1"/>
          <p:nvPr/>
        </p:nvSpPr>
        <p:spPr>
          <a:xfrm>
            <a:off x="5448415" y="2298535"/>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sp>
        <p:nvSpPr>
          <p:cNvPr id="384" name="Google Shape;384;p16"/>
          <p:cNvSpPr/>
          <p:nvPr/>
        </p:nvSpPr>
        <p:spPr>
          <a:xfrm>
            <a:off x="6506145" y="4747361"/>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85" name="Google Shape;385;p16"/>
          <p:cNvCxnSpPr/>
          <p:nvPr/>
        </p:nvCxnSpPr>
        <p:spPr>
          <a:xfrm rot="10800000">
            <a:off x="6186105" y="4834229"/>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86" name="Google Shape;386;p16"/>
          <p:cNvSpPr txBox="1"/>
          <p:nvPr/>
        </p:nvSpPr>
        <p:spPr>
          <a:xfrm>
            <a:off x="6250113" y="4518761"/>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87" name="Google Shape;387;p16"/>
          <p:cNvCxnSpPr>
            <a:endCxn id="371" idx="7"/>
          </p:cNvCxnSpPr>
          <p:nvPr/>
        </p:nvCxnSpPr>
        <p:spPr>
          <a:xfrm flipH="1">
            <a:off x="6611141" y="4961789"/>
            <a:ext cx="37500" cy="279000"/>
          </a:xfrm>
          <a:prstGeom prst="straightConnector1">
            <a:avLst/>
          </a:prstGeom>
          <a:noFill/>
          <a:ln w="15875" cap="flat" cmpd="sng">
            <a:solidFill>
              <a:schemeClr val="dk1"/>
            </a:solidFill>
            <a:prstDash val="solid"/>
            <a:miter lim="800000"/>
            <a:headEnd type="none" w="sm" len="sm"/>
            <a:tailEnd type="triangle" w="med" len="med"/>
          </a:ln>
        </p:spPr>
      </p:cxnSp>
      <p:sp>
        <p:nvSpPr>
          <p:cNvPr id="388" name="Google Shape;388;p16"/>
          <p:cNvSpPr txBox="1"/>
          <p:nvPr/>
        </p:nvSpPr>
        <p:spPr>
          <a:xfrm>
            <a:off x="6261634" y="497459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89" name="Google Shape;389;p16"/>
          <p:cNvSpPr txBox="1"/>
          <p:nvPr/>
        </p:nvSpPr>
        <p:spPr>
          <a:xfrm>
            <a:off x="6887808" y="4731128"/>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90" name="Google Shape;390;p16"/>
          <p:cNvCxnSpPr>
            <a:endCxn id="389" idx="2"/>
          </p:cNvCxnSpPr>
          <p:nvPr/>
        </p:nvCxnSpPr>
        <p:spPr>
          <a:xfrm>
            <a:off x="6715734" y="4878105"/>
            <a:ext cx="314100" cy="160800"/>
          </a:xfrm>
          <a:prstGeom prst="straightConnector1">
            <a:avLst/>
          </a:prstGeom>
          <a:noFill/>
          <a:ln w="15875" cap="flat" cmpd="sng">
            <a:solidFill>
              <a:schemeClr val="dk1"/>
            </a:solidFill>
            <a:prstDash val="solid"/>
            <a:miter lim="800000"/>
            <a:headEnd type="none" w="sm" len="sm"/>
            <a:tailEnd type="triangle" w="med" len="med"/>
          </a:ln>
        </p:spPr>
      </p:cxnSp>
      <p:cxnSp>
        <p:nvCxnSpPr>
          <p:cNvPr id="391" name="Google Shape;391;p16"/>
          <p:cNvCxnSpPr>
            <a:endCxn id="375" idx="2"/>
          </p:cNvCxnSpPr>
          <p:nvPr/>
        </p:nvCxnSpPr>
        <p:spPr>
          <a:xfrm rot="10800000" flipH="1">
            <a:off x="6682220" y="4497542"/>
            <a:ext cx="356700" cy="271500"/>
          </a:xfrm>
          <a:prstGeom prst="straightConnector1">
            <a:avLst/>
          </a:prstGeom>
          <a:noFill/>
          <a:ln w="15875" cap="flat" cmpd="sng">
            <a:solidFill>
              <a:schemeClr val="dk1"/>
            </a:solidFill>
            <a:prstDash val="solid"/>
            <a:miter lim="800000"/>
            <a:headEnd type="none" w="sm" len="sm"/>
            <a:tailEnd type="triangle" w="med" len="med"/>
          </a:ln>
        </p:spPr>
      </p:cxnSp>
      <p:sp>
        <p:nvSpPr>
          <p:cNvPr id="392" name="Google Shape;392;p16"/>
          <p:cNvSpPr txBox="1"/>
          <p:nvPr/>
        </p:nvSpPr>
        <p:spPr>
          <a:xfrm>
            <a:off x="6753584" y="4244566"/>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pic>
        <p:nvPicPr>
          <p:cNvPr id="393" name="Google Shape;393;p16"/>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58EE3A38-8647-B7C9-FA84-C523C03AFFD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9" name="Google Shape;399;p17"/>
          <p:cNvPicPr preferRelativeResize="0"/>
          <p:nvPr/>
        </p:nvPicPr>
        <p:blipFill rotWithShape="1">
          <a:blip r:embed="rId3">
            <a:alphaModFix/>
          </a:blip>
          <a:srcRect l="66077" t="-1002" r="16426" b="42637"/>
          <a:stretch/>
        </p:blipFill>
        <p:spPr>
          <a:xfrm>
            <a:off x="1672196" y="2592738"/>
            <a:ext cx="1631373" cy="2005446"/>
          </a:xfrm>
          <a:prstGeom prst="rect">
            <a:avLst/>
          </a:prstGeom>
          <a:noFill/>
          <a:ln>
            <a:noFill/>
          </a:ln>
        </p:spPr>
      </p:pic>
      <p:pic>
        <p:nvPicPr>
          <p:cNvPr id="400" name="Google Shape;400;p17"/>
          <p:cNvPicPr preferRelativeResize="0"/>
          <p:nvPr/>
        </p:nvPicPr>
        <p:blipFill rotWithShape="1">
          <a:blip r:embed="rId4">
            <a:alphaModFix/>
          </a:blip>
          <a:srcRect r="9801"/>
          <a:stretch/>
        </p:blipFill>
        <p:spPr>
          <a:xfrm>
            <a:off x="3367337" y="3340260"/>
            <a:ext cx="538396" cy="952500"/>
          </a:xfrm>
          <a:prstGeom prst="rect">
            <a:avLst/>
          </a:prstGeom>
          <a:noFill/>
          <a:ln>
            <a:noFill/>
          </a:ln>
        </p:spPr>
      </p:pic>
      <p:sp>
        <p:nvSpPr>
          <p:cNvPr id="401" name="Google Shape;401;p17"/>
          <p:cNvSpPr/>
          <p:nvPr/>
        </p:nvSpPr>
        <p:spPr>
          <a:xfrm>
            <a:off x="4777634"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2" name="Google Shape;402;p17"/>
          <p:cNvSpPr/>
          <p:nvPr/>
        </p:nvSpPr>
        <p:spPr>
          <a:xfrm>
            <a:off x="5353706"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p17"/>
          <p:cNvSpPr/>
          <p:nvPr/>
        </p:nvSpPr>
        <p:spPr>
          <a:xfrm>
            <a:off x="5938922"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17"/>
          <p:cNvSpPr/>
          <p:nvPr/>
        </p:nvSpPr>
        <p:spPr>
          <a:xfrm>
            <a:off x="5902346"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p17"/>
          <p:cNvSpPr/>
          <p:nvPr/>
        </p:nvSpPr>
        <p:spPr>
          <a:xfrm>
            <a:off x="6368690"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17"/>
          <p:cNvSpPr/>
          <p:nvPr/>
        </p:nvSpPr>
        <p:spPr>
          <a:xfrm>
            <a:off x="6368690"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17"/>
          <p:cNvSpPr/>
          <p:nvPr/>
        </p:nvSpPr>
        <p:spPr>
          <a:xfrm>
            <a:off x="7246514"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17"/>
          <p:cNvSpPr/>
          <p:nvPr/>
        </p:nvSpPr>
        <p:spPr>
          <a:xfrm>
            <a:off x="7200794"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17"/>
          <p:cNvSpPr/>
          <p:nvPr/>
        </p:nvSpPr>
        <p:spPr>
          <a:xfrm>
            <a:off x="8087762"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17"/>
          <p:cNvSpPr/>
          <p:nvPr/>
        </p:nvSpPr>
        <p:spPr>
          <a:xfrm>
            <a:off x="7932314"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1" name="Google Shape;411;p17"/>
          <p:cNvSpPr/>
          <p:nvPr/>
        </p:nvSpPr>
        <p:spPr>
          <a:xfrm>
            <a:off x="8462666"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2" name="Google Shape;412;p17"/>
          <p:cNvSpPr/>
          <p:nvPr/>
        </p:nvSpPr>
        <p:spPr>
          <a:xfrm>
            <a:off x="8307218"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3" name="Google Shape;413;p17"/>
          <p:cNvSpPr/>
          <p:nvPr/>
        </p:nvSpPr>
        <p:spPr>
          <a:xfrm>
            <a:off x="8435234"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4" name="Google Shape;414;p17"/>
          <p:cNvSpPr/>
          <p:nvPr/>
        </p:nvSpPr>
        <p:spPr>
          <a:xfrm>
            <a:off x="6460130"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p17"/>
          <p:cNvSpPr/>
          <p:nvPr/>
        </p:nvSpPr>
        <p:spPr>
          <a:xfrm>
            <a:off x="6021218"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p17"/>
          <p:cNvSpPr/>
          <p:nvPr/>
        </p:nvSpPr>
        <p:spPr>
          <a:xfrm>
            <a:off x="6524138"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17"/>
          <p:cNvSpPr/>
          <p:nvPr/>
        </p:nvSpPr>
        <p:spPr>
          <a:xfrm>
            <a:off x="7091066"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p17"/>
          <p:cNvSpPr/>
          <p:nvPr/>
        </p:nvSpPr>
        <p:spPr>
          <a:xfrm>
            <a:off x="7036202"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19" name="Google Shape;419;p17"/>
          <p:cNvCxnSpPr>
            <a:endCxn id="404" idx="3"/>
          </p:cNvCxnSpPr>
          <p:nvPr/>
        </p:nvCxnSpPr>
        <p:spPr>
          <a:xfrm rot="10800000" flipH="1">
            <a:off x="5374289" y="2282111"/>
            <a:ext cx="553500" cy="540900"/>
          </a:xfrm>
          <a:prstGeom prst="straightConnector1">
            <a:avLst/>
          </a:prstGeom>
          <a:noFill/>
          <a:ln w="15875" cap="flat" cmpd="sng">
            <a:solidFill>
              <a:schemeClr val="dk1"/>
            </a:solidFill>
            <a:prstDash val="solid"/>
            <a:miter lim="800000"/>
            <a:headEnd type="none" w="sm" len="sm"/>
            <a:tailEnd type="none" w="sm" len="sm"/>
          </a:ln>
        </p:spPr>
      </p:cxnSp>
      <p:sp>
        <p:nvSpPr>
          <p:cNvPr id="420" name="Google Shape;420;p17"/>
          <p:cNvSpPr/>
          <p:nvPr/>
        </p:nvSpPr>
        <p:spPr>
          <a:xfrm>
            <a:off x="5265526" y="2811537"/>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1" name="Google Shape;421;p17"/>
          <p:cNvCxnSpPr>
            <a:endCxn id="405" idx="2"/>
          </p:cNvCxnSpPr>
          <p:nvPr/>
        </p:nvCxnSpPr>
        <p:spPr>
          <a:xfrm rot="10800000" flipH="1">
            <a:off x="5438090" y="2778470"/>
            <a:ext cx="930600" cy="115200"/>
          </a:xfrm>
          <a:prstGeom prst="straightConnector1">
            <a:avLst/>
          </a:prstGeom>
          <a:noFill/>
          <a:ln w="15875" cap="flat" cmpd="sng">
            <a:solidFill>
              <a:schemeClr val="dk1"/>
            </a:solidFill>
            <a:prstDash val="solid"/>
            <a:miter lim="800000"/>
            <a:headEnd type="none" w="sm" len="sm"/>
            <a:tailEnd type="none" w="sm" len="sm"/>
          </a:ln>
        </p:spPr>
      </p:cxnSp>
      <p:cxnSp>
        <p:nvCxnSpPr>
          <p:cNvPr id="422" name="Google Shape;422;p17"/>
          <p:cNvCxnSpPr>
            <a:endCxn id="403" idx="1"/>
          </p:cNvCxnSpPr>
          <p:nvPr/>
        </p:nvCxnSpPr>
        <p:spPr>
          <a:xfrm>
            <a:off x="5424065" y="2950457"/>
            <a:ext cx="540300" cy="205500"/>
          </a:xfrm>
          <a:prstGeom prst="straightConnector1">
            <a:avLst/>
          </a:prstGeom>
          <a:noFill/>
          <a:ln w="15875" cap="flat" cmpd="sng">
            <a:solidFill>
              <a:schemeClr val="dk1"/>
            </a:solidFill>
            <a:prstDash val="solid"/>
            <a:miter lim="800000"/>
            <a:headEnd type="none" w="sm" len="sm"/>
            <a:tailEnd type="none" w="sm" len="sm"/>
          </a:ln>
        </p:spPr>
      </p:cxnSp>
      <p:cxnSp>
        <p:nvCxnSpPr>
          <p:cNvPr id="423" name="Google Shape;423;p17"/>
          <p:cNvCxnSpPr>
            <a:endCxn id="402" idx="0"/>
          </p:cNvCxnSpPr>
          <p:nvPr/>
        </p:nvCxnSpPr>
        <p:spPr>
          <a:xfrm>
            <a:off x="5381474" y="2993114"/>
            <a:ext cx="59100" cy="366000"/>
          </a:xfrm>
          <a:prstGeom prst="straightConnector1">
            <a:avLst/>
          </a:prstGeom>
          <a:noFill/>
          <a:ln w="15875" cap="flat" cmpd="sng">
            <a:solidFill>
              <a:schemeClr val="dk1"/>
            </a:solidFill>
            <a:prstDash val="solid"/>
            <a:miter lim="800000"/>
            <a:headEnd type="none" w="sm" len="sm"/>
            <a:tailEnd type="none" w="sm" len="sm"/>
          </a:ln>
        </p:spPr>
      </p:cxnSp>
      <p:cxnSp>
        <p:nvCxnSpPr>
          <p:cNvPr id="424" name="Google Shape;424;p17"/>
          <p:cNvCxnSpPr>
            <a:endCxn id="401" idx="6"/>
          </p:cNvCxnSpPr>
          <p:nvPr/>
        </p:nvCxnSpPr>
        <p:spPr>
          <a:xfrm rot="10800000">
            <a:off x="4951370" y="2888198"/>
            <a:ext cx="316500" cy="41100"/>
          </a:xfrm>
          <a:prstGeom prst="straightConnector1">
            <a:avLst/>
          </a:prstGeom>
          <a:noFill/>
          <a:ln w="15875" cap="flat" cmpd="sng">
            <a:solidFill>
              <a:schemeClr val="dk1"/>
            </a:solidFill>
            <a:prstDash val="solid"/>
            <a:miter lim="800000"/>
            <a:headEnd type="none" w="sm" len="sm"/>
            <a:tailEnd type="none" w="sm" len="sm"/>
          </a:ln>
        </p:spPr>
      </p:cxnSp>
      <p:cxnSp>
        <p:nvCxnSpPr>
          <p:cNvPr id="425" name="Google Shape;425;p17"/>
          <p:cNvCxnSpPr>
            <a:stCxn id="404" idx="2"/>
          </p:cNvCxnSpPr>
          <p:nvPr/>
        </p:nvCxnSpPr>
        <p:spPr>
          <a:xfrm flipH="1">
            <a:off x="4930046" y="2220686"/>
            <a:ext cx="972300" cy="596700"/>
          </a:xfrm>
          <a:prstGeom prst="straightConnector1">
            <a:avLst/>
          </a:prstGeom>
          <a:noFill/>
          <a:ln w="15875" cap="flat" cmpd="sng">
            <a:solidFill>
              <a:schemeClr val="dk1"/>
            </a:solidFill>
            <a:prstDash val="solid"/>
            <a:miter lim="800000"/>
            <a:headEnd type="none" w="sm" len="sm"/>
            <a:tailEnd type="none" w="sm" len="sm"/>
          </a:ln>
        </p:spPr>
      </p:cxnSp>
      <p:cxnSp>
        <p:nvCxnSpPr>
          <p:cNvPr id="426" name="Google Shape;426;p17"/>
          <p:cNvCxnSpPr>
            <a:stCxn id="402" idx="1"/>
          </p:cNvCxnSpPr>
          <p:nvPr/>
        </p:nvCxnSpPr>
        <p:spPr>
          <a:xfrm rot="10800000">
            <a:off x="4894649" y="2980457"/>
            <a:ext cx="484500" cy="404100"/>
          </a:xfrm>
          <a:prstGeom prst="straightConnector1">
            <a:avLst/>
          </a:prstGeom>
          <a:noFill/>
          <a:ln w="15875" cap="flat" cmpd="sng">
            <a:solidFill>
              <a:schemeClr val="dk1"/>
            </a:solidFill>
            <a:prstDash val="solid"/>
            <a:miter lim="800000"/>
            <a:headEnd type="none" w="sm" len="sm"/>
            <a:tailEnd type="none" w="sm" len="sm"/>
          </a:ln>
        </p:spPr>
      </p:cxnSp>
      <p:cxnSp>
        <p:nvCxnSpPr>
          <p:cNvPr id="427" name="Google Shape;427;p17"/>
          <p:cNvCxnSpPr>
            <a:stCxn id="403" idx="2"/>
          </p:cNvCxnSpPr>
          <p:nvPr/>
        </p:nvCxnSpPr>
        <p:spPr>
          <a:xfrm rot="10800000">
            <a:off x="4951322" y="2944982"/>
            <a:ext cx="987600" cy="272400"/>
          </a:xfrm>
          <a:prstGeom prst="straightConnector1">
            <a:avLst/>
          </a:prstGeom>
          <a:noFill/>
          <a:ln w="15875" cap="flat" cmpd="sng">
            <a:solidFill>
              <a:schemeClr val="dk1"/>
            </a:solidFill>
            <a:prstDash val="solid"/>
            <a:miter lim="800000"/>
            <a:headEnd type="none" w="sm" len="sm"/>
            <a:tailEnd type="none" w="sm" len="sm"/>
          </a:ln>
        </p:spPr>
      </p:cxnSp>
      <p:cxnSp>
        <p:nvCxnSpPr>
          <p:cNvPr id="428" name="Google Shape;428;p17"/>
          <p:cNvCxnSpPr>
            <a:stCxn id="405" idx="1"/>
          </p:cNvCxnSpPr>
          <p:nvPr/>
        </p:nvCxnSpPr>
        <p:spPr>
          <a:xfrm rot="10800000">
            <a:off x="6026933" y="2303345"/>
            <a:ext cx="367200" cy="413700"/>
          </a:xfrm>
          <a:prstGeom prst="straightConnector1">
            <a:avLst/>
          </a:prstGeom>
          <a:noFill/>
          <a:ln w="15875" cap="flat" cmpd="sng">
            <a:solidFill>
              <a:schemeClr val="dk1"/>
            </a:solidFill>
            <a:prstDash val="solid"/>
            <a:miter lim="800000"/>
            <a:headEnd type="none" w="sm" len="sm"/>
            <a:tailEnd type="none" w="sm" len="sm"/>
          </a:ln>
        </p:spPr>
      </p:cxnSp>
      <p:cxnSp>
        <p:nvCxnSpPr>
          <p:cNvPr id="429" name="Google Shape;429;p17"/>
          <p:cNvCxnSpPr>
            <a:stCxn id="403" idx="0"/>
          </p:cNvCxnSpPr>
          <p:nvPr/>
        </p:nvCxnSpPr>
        <p:spPr>
          <a:xfrm rot="10800000">
            <a:off x="5984390" y="2310614"/>
            <a:ext cx="41400" cy="819900"/>
          </a:xfrm>
          <a:prstGeom prst="straightConnector1">
            <a:avLst/>
          </a:prstGeom>
          <a:noFill/>
          <a:ln w="15875" cap="flat" cmpd="sng">
            <a:solidFill>
              <a:schemeClr val="dk1"/>
            </a:solidFill>
            <a:prstDash val="solid"/>
            <a:miter lim="800000"/>
            <a:headEnd type="none" w="sm" len="sm"/>
            <a:tailEnd type="none" w="sm" len="sm"/>
          </a:ln>
        </p:spPr>
      </p:cxnSp>
      <p:cxnSp>
        <p:nvCxnSpPr>
          <p:cNvPr id="430" name="Google Shape;430;p17"/>
          <p:cNvCxnSpPr>
            <a:stCxn id="403" idx="3"/>
          </p:cNvCxnSpPr>
          <p:nvPr/>
        </p:nvCxnSpPr>
        <p:spPr>
          <a:xfrm flipH="1">
            <a:off x="5532665" y="3278807"/>
            <a:ext cx="431700" cy="119700"/>
          </a:xfrm>
          <a:prstGeom prst="straightConnector1">
            <a:avLst/>
          </a:prstGeom>
          <a:noFill/>
          <a:ln w="15875" cap="flat" cmpd="sng">
            <a:solidFill>
              <a:schemeClr val="dk1"/>
            </a:solidFill>
            <a:prstDash val="solid"/>
            <a:miter lim="800000"/>
            <a:headEnd type="none" w="sm" len="sm"/>
            <a:tailEnd type="none" w="sm" len="sm"/>
          </a:ln>
        </p:spPr>
      </p:cxnSp>
      <p:cxnSp>
        <p:nvCxnSpPr>
          <p:cNvPr id="431" name="Google Shape;431;p17"/>
          <p:cNvCxnSpPr>
            <a:stCxn id="405" idx="3"/>
          </p:cNvCxnSpPr>
          <p:nvPr/>
        </p:nvCxnSpPr>
        <p:spPr>
          <a:xfrm flipH="1">
            <a:off x="5511233" y="2839895"/>
            <a:ext cx="882900" cy="530400"/>
          </a:xfrm>
          <a:prstGeom prst="straightConnector1">
            <a:avLst/>
          </a:prstGeom>
          <a:noFill/>
          <a:ln w="15875" cap="flat" cmpd="sng">
            <a:solidFill>
              <a:schemeClr val="dk1"/>
            </a:solidFill>
            <a:prstDash val="solid"/>
            <a:miter lim="800000"/>
            <a:headEnd type="none" w="sm" len="sm"/>
            <a:tailEnd type="none" w="sm" len="sm"/>
          </a:ln>
        </p:spPr>
      </p:cxnSp>
      <p:cxnSp>
        <p:nvCxnSpPr>
          <p:cNvPr id="432" name="Google Shape;432;p17"/>
          <p:cNvCxnSpPr>
            <a:endCxn id="403" idx="7"/>
          </p:cNvCxnSpPr>
          <p:nvPr/>
        </p:nvCxnSpPr>
        <p:spPr>
          <a:xfrm flipH="1">
            <a:off x="6087215" y="2862857"/>
            <a:ext cx="322200" cy="293100"/>
          </a:xfrm>
          <a:prstGeom prst="straightConnector1">
            <a:avLst/>
          </a:prstGeom>
          <a:noFill/>
          <a:ln w="15875" cap="flat" cmpd="sng">
            <a:solidFill>
              <a:schemeClr val="dk1"/>
            </a:solidFill>
            <a:prstDash val="solid"/>
            <a:miter lim="800000"/>
            <a:headEnd type="none" w="sm" len="sm"/>
            <a:tailEnd type="none" w="sm" len="sm"/>
          </a:ln>
        </p:spPr>
      </p:cxnSp>
      <p:cxnSp>
        <p:nvCxnSpPr>
          <p:cNvPr id="433" name="Google Shape;433;p17"/>
          <p:cNvCxnSpPr>
            <a:endCxn id="403" idx="5"/>
          </p:cNvCxnSpPr>
          <p:nvPr/>
        </p:nvCxnSpPr>
        <p:spPr>
          <a:xfrm rot="10800000">
            <a:off x="6087215" y="3278807"/>
            <a:ext cx="312600" cy="499500"/>
          </a:xfrm>
          <a:prstGeom prst="straightConnector1">
            <a:avLst/>
          </a:prstGeom>
          <a:noFill/>
          <a:ln w="15875" cap="flat" cmpd="sng">
            <a:solidFill>
              <a:schemeClr val="dk1"/>
            </a:solidFill>
            <a:prstDash val="solid"/>
            <a:miter lim="800000"/>
            <a:headEnd type="none" w="sm" len="sm"/>
            <a:tailEnd type="none" w="sm" len="sm"/>
          </a:ln>
        </p:spPr>
      </p:cxnSp>
      <p:cxnSp>
        <p:nvCxnSpPr>
          <p:cNvPr id="434" name="Google Shape;434;p17"/>
          <p:cNvCxnSpPr>
            <a:endCxn id="402" idx="5"/>
          </p:cNvCxnSpPr>
          <p:nvPr/>
        </p:nvCxnSpPr>
        <p:spPr>
          <a:xfrm rot="10800000">
            <a:off x="5501999" y="3507407"/>
            <a:ext cx="897900" cy="347700"/>
          </a:xfrm>
          <a:prstGeom prst="straightConnector1">
            <a:avLst/>
          </a:prstGeom>
          <a:noFill/>
          <a:ln w="15875" cap="flat" cmpd="sng">
            <a:solidFill>
              <a:schemeClr val="dk1"/>
            </a:solidFill>
            <a:prstDash val="solid"/>
            <a:miter lim="800000"/>
            <a:headEnd type="none" w="sm" len="sm"/>
            <a:tailEnd type="none" w="sm" len="sm"/>
          </a:ln>
        </p:spPr>
      </p:cxnSp>
      <p:cxnSp>
        <p:nvCxnSpPr>
          <p:cNvPr id="435" name="Google Shape;435;p17"/>
          <p:cNvCxnSpPr>
            <a:stCxn id="418" idx="1"/>
          </p:cNvCxnSpPr>
          <p:nvPr/>
        </p:nvCxnSpPr>
        <p:spPr>
          <a:xfrm rot="10800000">
            <a:off x="6517445" y="3901217"/>
            <a:ext cx="544200" cy="534900"/>
          </a:xfrm>
          <a:prstGeom prst="straightConnector1">
            <a:avLst/>
          </a:prstGeom>
          <a:noFill/>
          <a:ln w="15875" cap="flat" cmpd="sng">
            <a:solidFill>
              <a:schemeClr val="dk1"/>
            </a:solidFill>
            <a:prstDash val="solid"/>
            <a:miter lim="800000"/>
            <a:headEnd type="none" w="sm" len="sm"/>
            <a:tailEnd type="none" w="sm" len="sm"/>
          </a:ln>
        </p:spPr>
      </p:cxnSp>
      <p:cxnSp>
        <p:nvCxnSpPr>
          <p:cNvPr id="436" name="Google Shape;436;p17"/>
          <p:cNvCxnSpPr>
            <a:endCxn id="415" idx="7"/>
          </p:cNvCxnSpPr>
          <p:nvPr/>
        </p:nvCxnSpPr>
        <p:spPr>
          <a:xfrm flipH="1">
            <a:off x="6169511" y="3909005"/>
            <a:ext cx="222900" cy="774000"/>
          </a:xfrm>
          <a:prstGeom prst="straightConnector1">
            <a:avLst/>
          </a:prstGeom>
          <a:noFill/>
          <a:ln w="15875" cap="flat" cmpd="sng">
            <a:solidFill>
              <a:schemeClr val="dk1"/>
            </a:solidFill>
            <a:prstDash val="solid"/>
            <a:miter lim="800000"/>
            <a:headEnd type="none" w="sm" len="sm"/>
            <a:tailEnd type="none" w="sm" len="sm"/>
          </a:ln>
        </p:spPr>
      </p:cxnSp>
      <p:cxnSp>
        <p:nvCxnSpPr>
          <p:cNvPr id="437" name="Google Shape;437;p17"/>
          <p:cNvCxnSpPr>
            <a:stCxn id="417" idx="0"/>
          </p:cNvCxnSpPr>
          <p:nvPr/>
        </p:nvCxnSpPr>
        <p:spPr>
          <a:xfrm rot="10800000">
            <a:off x="7162934" y="4585058"/>
            <a:ext cx="15000" cy="383400"/>
          </a:xfrm>
          <a:prstGeom prst="straightConnector1">
            <a:avLst/>
          </a:prstGeom>
          <a:noFill/>
          <a:ln w="15875" cap="flat" cmpd="sng">
            <a:solidFill>
              <a:schemeClr val="dk1"/>
            </a:solidFill>
            <a:prstDash val="solid"/>
            <a:miter lim="800000"/>
            <a:headEnd type="none" w="sm" len="sm"/>
            <a:tailEnd type="none" w="sm" len="sm"/>
          </a:ln>
        </p:spPr>
      </p:cxnSp>
      <p:cxnSp>
        <p:nvCxnSpPr>
          <p:cNvPr id="438" name="Google Shape;438;p17"/>
          <p:cNvCxnSpPr>
            <a:stCxn id="416" idx="7"/>
          </p:cNvCxnSpPr>
          <p:nvPr/>
        </p:nvCxnSpPr>
        <p:spPr>
          <a:xfrm rot="10800000" flipH="1">
            <a:off x="6672431" y="4561901"/>
            <a:ext cx="398400" cy="203400"/>
          </a:xfrm>
          <a:prstGeom prst="straightConnector1">
            <a:avLst/>
          </a:prstGeom>
          <a:noFill/>
          <a:ln w="15875" cap="flat" cmpd="sng">
            <a:solidFill>
              <a:schemeClr val="dk1"/>
            </a:solidFill>
            <a:prstDash val="solid"/>
            <a:miter lim="800000"/>
            <a:headEnd type="none" w="sm" len="sm"/>
            <a:tailEnd type="none" w="sm" len="sm"/>
          </a:ln>
        </p:spPr>
      </p:cxnSp>
      <p:cxnSp>
        <p:nvCxnSpPr>
          <p:cNvPr id="439" name="Google Shape;439;p17"/>
          <p:cNvCxnSpPr>
            <a:stCxn id="415" idx="6"/>
          </p:cNvCxnSpPr>
          <p:nvPr/>
        </p:nvCxnSpPr>
        <p:spPr>
          <a:xfrm rot="10800000" flipH="1">
            <a:off x="6194954" y="4508330"/>
            <a:ext cx="829800" cy="236100"/>
          </a:xfrm>
          <a:prstGeom prst="straightConnector1">
            <a:avLst/>
          </a:prstGeom>
          <a:noFill/>
          <a:ln w="15875" cap="flat" cmpd="sng">
            <a:solidFill>
              <a:schemeClr val="dk1"/>
            </a:solidFill>
            <a:prstDash val="solid"/>
            <a:miter lim="800000"/>
            <a:headEnd type="none" w="sm" len="sm"/>
            <a:tailEnd type="none" w="sm" len="sm"/>
          </a:ln>
        </p:spPr>
      </p:cxnSp>
      <p:cxnSp>
        <p:nvCxnSpPr>
          <p:cNvPr id="440" name="Google Shape;440;p17"/>
          <p:cNvCxnSpPr>
            <a:stCxn id="414" idx="0"/>
          </p:cNvCxnSpPr>
          <p:nvPr/>
        </p:nvCxnSpPr>
        <p:spPr>
          <a:xfrm rot="10800000" flipH="1">
            <a:off x="6546998" y="4930946"/>
            <a:ext cx="70500" cy="284400"/>
          </a:xfrm>
          <a:prstGeom prst="straightConnector1">
            <a:avLst/>
          </a:prstGeom>
          <a:noFill/>
          <a:ln w="15875" cap="flat" cmpd="sng">
            <a:solidFill>
              <a:schemeClr val="dk1"/>
            </a:solidFill>
            <a:prstDash val="solid"/>
            <a:miter lim="800000"/>
            <a:headEnd type="none" w="sm" len="sm"/>
            <a:tailEnd type="none" w="sm" len="sm"/>
          </a:ln>
        </p:spPr>
      </p:cxnSp>
      <p:cxnSp>
        <p:nvCxnSpPr>
          <p:cNvPr id="441" name="Google Shape;441;p17"/>
          <p:cNvCxnSpPr>
            <a:stCxn id="417" idx="2"/>
          </p:cNvCxnSpPr>
          <p:nvPr/>
        </p:nvCxnSpPr>
        <p:spPr>
          <a:xfrm rot="10800000">
            <a:off x="6717266" y="4861826"/>
            <a:ext cx="373800" cy="193500"/>
          </a:xfrm>
          <a:prstGeom prst="straightConnector1">
            <a:avLst/>
          </a:prstGeom>
          <a:noFill/>
          <a:ln w="15875" cap="flat" cmpd="sng">
            <a:solidFill>
              <a:schemeClr val="dk1"/>
            </a:solidFill>
            <a:prstDash val="solid"/>
            <a:miter lim="800000"/>
            <a:headEnd type="none" w="sm" len="sm"/>
            <a:tailEnd type="none" w="sm" len="sm"/>
          </a:ln>
        </p:spPr>
      </p:cxnSp>
      <p:cxnSp>
        <p:nvCxnSpPr>
          <p:cNvPr id="442" name="Google Shape;442;p17"/>
          <p:cNvCxnSpPr>
            <a:stCxn id="416" idx="2"/>
          </p:cNvCxnSpPr>
          <p:nvPr/>
        </p:nvCxnSpPr>
        <p:spPr>
          <a:xfrm rot="10800000">
            <a:off x="6179438" y="4792526"/>
            <a:ext cx="344700" cy="34200"/>
          </a:xfrm>
          <a:prstGeom prst="straightConnector1">
            <a:avLst/>
          </a:prstGeom>
          <a:noFill/>
          <a:ln w="15875" cap="flat" cmpd="sng">
            <a:solidFill>
              <a:schemeClr val="dk1"/>
            </a:solidFill>
            <a:prstDash val="solid"/>
            <a:miter lim="800000"/>
            <a:headEnd type="none" w="sm" len="sm"/>
            <a:tailEnd type="none" w="sm" len="sm"/>
          </a:ln>
        </p:spPr>
      </p:cxnSp>
      <p:cxnSp>
        <p:nvCxnSpPr>
          <p:cNvPr id="443" name="Google Shape;443;p17"/>
          <p:cNvCxnSpPr>
            <a:endCxn id="414" idx="6"/>
          </p:cNvCxnSpPr>
          <p:nvPr/>
        </p:nvCxnSpPr>
        <p:spPr>
          <a:xfrm flipH="1">
            <a:off x="6633866" y="5134214"/>
            <a:ext cx="474300" cy="168000"/>
          </a:xfrm>
          <a:prstGeom prst="straightConnector1">
            <a:avLst/>
          </a:prstGeom>
          <a:noFill/>
          <a:ln w="15875" cap="flat" cmpd="sng">
            <a:solidFill>
              <a:schemeClr val="dk1"/>
            </a:solidFill>
            <a:prstDash val="solid"/>
            <a:miter lim="800000"/>
            <a:headEnd type="none" w="sm" len="sm"/>
            <a:tailEnd type="none" w="sm" len="sm"/>
          </a:ln>
        </p:spPr>
      </p:cxnSp>
      <p:cxnSp>
        <p:nvCxnSpPr>
          <p:cNvPr id="444" name="Google Shape;444;p17"/>
          <p:cNvCxnSpPr>
            <a:endCxn id="415" idx="5"/>
          </p:cNvCxnSpPr>
          <p:nvPr/>
        </p:nvCxnSpPr>
        <p:spPr>
          <a:xfrm rot="10800000">
            <a:off x="6169511" y="4805855"/>
            <a:ext cx="930900" cy="274500"/>
          </a:xfrm>
          <a:prstGeom prst="straightConnector1">
            <a:avLst/>
          </a:prstGeom>
          <a:noFill/>
          <a:ln w="15875" cap="flat" cmpd="sng">
            <a:solidFill>
              <a:schemeClr val="dk1"/>
            </a:solidFill>
            <a:prstDash val="solid"/>
            <a:miter lim="800000"/>
            <a:headEnd type="none" w="sm" len="sm"/>
            <a:tailEnd type="none" w="sm" len="sm"/>
          </a:ln>
        </p:spPr>
      </p:cxnSp>
      <p:cxnSp>
        <p:nvCxnSpPr>
          <p:cNvPr id="445" name="Google Shape;445;p17"/>
          <p:cNvCxnSpPr>
            <a:endCxn id="415" idx="5"/>
          </p:cNvCxnSpPr>
          <p:nvPr/>
        </p:nvCxnSpPr>
        <p:spPr>
          <a:xfrm rot="10800000">
            <a:off x="6169511" y="4805855"/>
            <a:ext cx="300600" cy="447900"/>
          </a:xfrm>
          <a:prstGeom prst="straightConnector1">
            <a:avLst/>
          </a:prstGeom>
          <a:noFill/>
          <a:ln w="15875" cap="flat" cmpd="sng">
            <a:solidFill>
              <a:schemeClr val="dk1"/>
            </a:solidFill>
            <a:prstDash val="solid"/>
            <a:miter lim="800000"/>
            <a:headEnd type="none" w="sm" len="sm"/>
            <a:tailEnd type="none" w="sm" len="sm"/>
          </a:ln>
        </p:spPr>
      </p:cxnSp>
      <p:cxnSp>
        <p:nvCxnSpPr>
          <p:cNvPr id="446" name="Google Shape;446;p17"/>
          <p:cNvCxnSpPr>
            <a:endCxn id="418" idx="3"/>
          </p:cNvCxnSpPr>
          <p:nvPr/>
        </p:nvCxnSpPr>
        <p:spPr>
          <a:xfrm rot="10800000" flipH="1">
            <a:off x="6585545" y="4558967"/>
            <a:ext cx="476100" cy="671700"/>
          </a:xfrm>
          <a:prstGeom prst="straightConnector1">
            <a:avLst/>
          </a:prstGeom>
          <a:noFill/>
          <a:ln w="15875" cap="flat" cmpd="sng">
            <a:solidFill>
              <a:schemeClr val="dk1"/>
            </a:solidFill>
            <a:prstDash val="solid"/>
            <a:miter lim="800000"/>
            <a:headEnd type="none" w="sm" len="sm"/>
            <a:tailEnd type="none" w="sm" len="sm"/>
          </a:ln>
        </p:spPr>
      </p:cxnSp>
      <p:cxnSp>
        <p:nvCxnSpPr>
          <p:cNvPr id="447" name="Google Shape;447;p17"/>
          <p:cNvCxnSpPr>
            <a:stCxn id="418" idx="7"/>
          </p:cNvCxnSpPr>
          <p:nvPr/>
        </p:nvCxnSpPr>
        <p:spPr>
          <a:xfrm rot="10800000" flipH="1">
            <a:off x="7184495" y="3947417"/>
            <a:ext cx="162900" cy="488700"/>
          </a:xfrm>
          <a:prstGeom prst="straightConnector1">
            <a:avLst/>
          </a:prstGeom>
          <a:noFill/>
          <a:ln w="15875" cap="flat" cmpd="sng">
            <a:solidFill>
              <a:schemeClr val="dk1"/>
            </a:solidFill>
            <a:prstDash val="solid"/>
            <a:miter lim="800000"/>
            <a:headEnd type="none" w="sm" len="sm"/>
            <a:tailEnd type="none" w="sm" len="sm"/>
          </a:ln>
        </p:spPr>
      </p:cxnSp>
      <p:cxnSp>
        <p:nvCxnSpPr>
          <p:cNvPr id="448" name="Google Shape;448;p17"/>
          <p:cNvCxnSpPr>
            <a:stCxn id="406" idx="6"/>
          </p:cNvCxnSpPr>
          <p:nvPr/>
        </p:nvCxnSpPr>
        <p:spPr>
          <a:xfrm>
            <a:off x="6542426" y="3839174"/>
            <a:ext cx="697500" cy="31200"/>
          </a:xfrm>
          <a:prstGeom prst="straightConnector1">
            <a:avLst/>
          </a:prstGeom>
          <a:noFill/>
          <a:ln w="15875" cap="flat" cmpd="sng">
            <a:solidFill>
              <a:schemeClr val="dk1"/>
            </a:solidFill>
            <a:prstDash val="solid"/>
            <a:miter lim="800000"/>
            <a:headEnd type="none" w="sm" len="sm"/>
            <a:tailEnd type="none" w="sm" len="sm"/>
          </a:ln>
        </p:spPr>
      </p:cxnSp>
      <p:cxnSp>
        <p:nvCxnSpPr>
          <p:cNvPr id="449" name="Google Shape;449;p17"/>
          <p:cNvCxnSpPr>
            <a:stCxn id="408" idx="4"/>
          </p:cNvCxnSpPr>
          <p:nvPr/>
        </p:nvCxnSpPr>
        <p:spPr>
          <a:xfrm>
            <a:off x="7287662" y="3295106"/>
            <a:ext cx="36600" cy="452400"/>
          </a:xfrm>
          <a:prstGeom prst="straightConnector1">
            <a:avLst/>
          </a:prstGeom>
          <a:noFill/>
          <a:ln w="15875" cap="flat" cmpd="sng">
            <a:solidFill>
              <a:schemeClr val="dk1"/>
            </a:solidFill>
            <a:prstDash val="solid"/>
            <a:miter lim="800000"/>
            <a:headEnd type="none" w="sm" len="sm"/>
            <a:tailEnd type="none" w="sm" len="sm"/>
          </a:ln>
        </p:spPr>
      </p:cxnSp>
      <p:cxnSp>
        <p:nvCxnSpPr>
          <p:cNvPr id="450" name="Google Shape;450;p17"/>
          <p:cNvCxnSpPr>
            <a:endCxn id="407" idx="7"/>
          </p:cNvCxnSpPr>
          <p:nvPr/>
        </p:nvCxnSpPr>
        <p:spPr>
          <a:xfrm flipH="1">
            <a:off x="7394807" y="3379649"/>
            <a:ext cx="714900" cy="398100"/>
          </a:xfrm>
          <a:prstGeom prst="straightConnector1">
            <a:avLst/>
          </a:prstGeom>
          <a:noFill/>
          <a:ln w="15875" cap="flat" cmpd="sng">
            <a:solidFill>
              <a:schemeClr val="dk1"/>
            </a:solidFill>
            <a:prstDash val="solid"/>
            <a:miter lim="800000"/>
            <a:headEnd type="none" w="sm" len="sm"/>
            <a:tailEnd type="none" w="sm" len="sm"/>
          </a:ln>
        </p:spPr>
      </p:cxnSp>
      <p:cxnSp>
        <p:nvCxnSpPr>
          <p:cNvPr id="451" name="Google Shape;451;p17"/>
          <p:cNvCxnSpPr>
            <a:stCxn id="412" idx="0"/>
            <a:endCxn id="413" idx="3"/>
          </p:cNvCxnSpPr>
          <p:nvPr/>
        </p:nvCxnSpPr>
        <p:spPr>
          <a:xfrm rot="10800000" flipH="1">
            <a:off x="8394086" y="3598922"/>
            <a:ext cx="66600" cy="281400"/>
          </a:xfrm>
          <a:prstGeom prst="straightConnector1">
            <a:avLst/>
          </a:prstGeom>
          <a:noFill/>
          <a:ln w="15875" cap="flat" cmpd="sng">
            <a:solidFill>
              <a:schemeClr val="dk1"/>
            </a:solidFill>
            <a:prstDash val="solid"/>
            <a:miter lim="800000"/>
            <a:headEnd type="none" w="sm" len="sm"/>
            <a:tailEnd type="none" w="sm" len="sm"/>
          </a:ln>
        </p:spPr>
      </p:cxnSp>
      <p:cxnSp>
        <p:nvCxnSpPr>
          <p:cNvPr id="452" name="Google Shape;452;p17"/>
          <p:cNvCxnSpPr>
            <a:endCxn id="409" idx="4"/>
          </p:cNvCxnSpPr>
          <p:nvPr/>
        </p:nvCxnSpPr>
        <p:spPr>
          <a:xfrm rot="10800000">
            <a:off x="8174630" y="3423122"/>
            <a:ext cx="158100" cy="472500"/>
          </a:xfrm>
          <a:prstGeom prst="straightConnector1">
            <a:avLst/>
          </a:prstGeom>
          <a:noFill/>
          <a:ln w="15875" cap="flat" cmpd="sng">
            <a:solidFill>
              <a:schemeClr val="dk1"/>
            </a:solidFill>
            <a:prstDash val="solid"/>
            <a:miter lim="800000"/>
            <a:headEnd type="none" w="sm" len="sm"/>
            <a:tailEnd type="none" w="sm" len="sm"/>
          </a:ln>
        </p:spPr>
      </p:cxnSp>
      <p:cxnSp>
        <p:nvCxnSpPr>
          <p:cNvPr id="453" name="Google Shape;453;p17"/>
          <p:cNvCxnSpPr>
            <a:endCxn id="411" idx="3"/>
          </p:cNvCxnSpPr>
          <p:nvPr/>
        </p:nvCxnSpPr>
        <p:spPr>
          <a:xfrm rot="10800000" flipH="1">
            <a:off x="8386409" y="3077639"/>
            <a:ext cx="101700" cy="825600"/>
          </a:xfrm>
          <a:prstGeom prst="straightConnector1">
            <a:avLst/>
          </a:prstGeom>
          <a:noFill/>
          <a:ln w="15875" cap="flat" cmpd="sng">
            <a:solidFill>
              <a:schemeClr val="dk1"/>
            </a:solidFill>
            <a:prstDash val="solid"/>
            <a:miter lim="800000"/>
            <a:headEnd type="none" w="sm" len="sm"/>
            <a:tailEnd type="none" w="sm" len="sm"/>
          </a:ln>
        </p:spPr>
      </p:cxnSp>
      <p:cxnSp>
        <p:nvCxnSpPr>
          <p:cNvPr id="454" name="Google Shape;454;p17"/>
          <p:cNvCxnSpPr>
            <a:endCxn id="410" idx="5"/>
          </p:cNvCxnSpPr>
          <p:nvPr/>
        </p:nvCxnSpPr>
        <p:spPr>
          <a:xfrm rot="10800000">
            <a:off x="8080607" y="2986199"/>
            <a:ext cx="252000" cy="924900"/>
          </a:xfrm>
          <a:prstGeom prst="straightConnector1">
            <a:avLst/>
          </a:prstGeom>
          <a:noFill/>
          <a:ln w="15875" cap="flat" cmpd="sng">
            <a:solidFill>
              <a:schemeClr val="dk1"/>
            </a:solidFill>
            <a:prstDash val="solid"/>
            <a:miter lim="800000"/>
            <a:headEnd type="none" w="sm" len="sm"/>
            <a:tailEnd type="none" w="sm" len="sm"/>
          </a:ln>
        </p:spPr>
      </p:cxnSp>
      <p:cxnSp>
        <p:nvCxnSpPr>
          <p:cNvPr id="455" name="Google Shape;455;p17"/>
          <p:cNvCxnSpPr>
            <a:stCxn id="405" idx="5"/>
          </p:cNvCxnSpPr>
          <p:nvPr/>
        </p:nvCxnSpPr>
        <p:spPr>
          <a:xfrm>
            <a:off x="6516983" y="2839895"/>
            <a:ext cx="699900" cy="354300"/>
          </a:xfrm>
          <a:prstGeom prst="straightConnector1">
            <a:avLst/>
          </a:prstGeom>
          <a:noFill/>
          <a:ln w="15875" cap="flat" cmpd="sng">
            <a:solidFill>
              <a:schemeClr val="dk1"/>
            </a:solidFill>
            <a:prstDash val="solid"/>
            <a:miter lim="800000"/>
            <a:headEnd type="none" w="sm" len="sm"/>
            <a:tailEnd type="none" w="sm" len="sm"/>
          </a:ln>
        </p:spPr>
      </p:cxnSp>
      <p:cxnSp>
        <p:nvCxnSpPr>
          <p:cNvPr id="456" name="Google Shape;456;p17"/>
          <p:cNvCxnSpPr>
            <a:endCxn id="410" idx="2"/>
          </p:cNvCxnSpPr>
          <p:nvPr/>
        </p:nvCxnSpPr>
        <p:spPr>
          <a:xfrm rot="10800000" flipH="1">
            <a:off x="7362314" y="2924774"/>
            <a:ext cx="570000" cy="261000"/>
          </a:xfrm>
          <a:prstGeom prst="straightConnector1">
            <a:avLst/>
          </a:prstGeom>
          <a:noFill/>
          <a:ln w="15875" cap="flat" cmpd="sng">
            <a:solidFill>
              <a:schemeClr val="dk1"/>
            </a:solidFill>
            <a:prstDash val="solid"/>
            <a:miter lim="800000"/>
            <a:headEnd type="none" w="sm" len="sm"/>
            <a:tailEnd type="none" w="sm" len="sm"/>
          </a:ln>
        </p:spPr>
      </p:cxnSp>
      <p:cxnSp>
        <p:nvCxnSpPr>
          <p:cNvPr id="457" name="Google Shape;457;p17"/>
          <p:cNvCxnSpPr>
            <a:endCxn id="409" idx="2"/>
          </p:cNvCxnSpPr>
          <p:nvPr/>
        </p:nvCxnSpPr>
        <p:spPr>
          <a:xfrm>
            <a:off x="7385162" y="3239354"/>
            <a:ext cx="702600" cy="96900"/>
          </a:xfrm>
          <a:prstGeom prst="straightConnector1">
            <a:avLst/>
          </a:prstGeom>
          <a:noFill/>
          <a:ln w="15875" cap="flat" cmpd="sng">
            <a:solidFill>
              <a:schemeClr val="dk1"/>
            </a:solidFill>
            <a:prstDash val="solid"/>
            <a:miter lim="800000"/>
            <a:headEnd type="none" w="sm" len="sm"/>
            <a:tailEnd type="none" w="sm" len="sm"/>
          </a:ln>
        </p:spPr>
      </p:cxnSp>
      <p:cxnSp>
        <p:nvCxnSpPr>
          <p:cNvPr id="458" name="Google Shape;458;p17"/>
          <p:cNvCxnSpPr>
            <a:stCxn id="411" idx="1"/>
          </p:cNvCxnSpPr>
          <p:nvPr/>
        </p:nvCxnSpPr>
        <p:spPr>
          <a:xfrm rot="10800000">
            <a:off x="8103509" y="2940089"/>
            <a:ext cx="384600" cy="14700"/>
          </a:xfrm>
          <a:prstGeom prst="straightConnector1">
            <a:avLst/>
          </a:prstGeom>
          <a:noFill/>
          <a:ln w="15875" cap="flat" cmpd="sng">
            <a:solidFill>
              <a:schemeClr val="dk1"/>
            </a:solidFill>
            <a:prstDash val="solid"/>
            <a:miter lim="800000"/>
            <a:headEnd type="none" w="sm" len="sm"/>
            <a:tailEnd type="none" w="sm" len="sm"/>
          </a:ln>
        </p:spPr>
      </p:cxnSp>
      <p:cxnSp>
        <p:nvCxnSpPr>
          <p:cNvPr id="459" name="Google Shape;459;p17"/>
          <p:cNvCxnSpPr>
            <a:stCxn id="413" idx="1"/>
          </p:cNvCxnSpPr>
          <p:nvPr/>
        </p:nvCxnSpPr>
        <p:spPr>
          <a:xfrm rot="10800000">
            <a:off x="8111477" y="2970797"/>
            <a:ext cx="349200" cy="505200"/>
          </a:xfrm>
          <a:prstGeom prst="straightConnector1">
            <a:avLst/>
          </a:prstGeom>
          <a:noFill/>
          <a:ln w="15875" cap="flat" cmpd="sng">
            <a:solidFill>
              <a:schemeClr val="dk1"/>
            </a:solidFill>
            <a:prstDash val="solid"/>
            <a:miter lim="800000"/>
            <a:headEnd type="none" w="sm" len="sm"/>
            <a:tailEnd type="none" w="sm" len="sm"/>
          </a:ln>
        </p:spPr>
      </p:cxnSp>
      <p:cxnSp>
        <p:nvCxnSpPr>
          <p:cNvPr id="460" name="Google Shape;460;p17"/>
          <p:cNvCxnSpPr>
            <a:stCxn id="409" idx="1"/>
          </p:cNvCxnSpPr>
          <p:nvPr/>
        </p:nvCxnSpPr>
        <p:spPr>
          <a:xfrm rot="10800000">
            <a:off x="8026805" y="2994029"/>
            <a:ext cx="86400" cy="280800"/>
          </a:xfrm>
          <a:prstGeom prst="straightConnector1">
            <a:avLst/>
          </a:prstGeom>
          <a:noFill/>
          <a:ln w="15875" cap="flat" cmpd="sng">
            <a:solidFill>
              <a:schemeClr val="dk1"/>
            </a:solidFill>
            <a:prstDash val="solid"/>
            <a:miter lim="800000"/>
            <a:headEnd type="none" w="sm" len="sm"/>
            <a:tailEnd type="none" w="sm" len="sm"/>
          </a:ln>
        </p:spPr>
      </p:cxnSp>
      <p:cxnSp>
        <p:nvCxnSpPr>
          <p:cNvPr id="461" name="Google Shape;461;p17"/>
          <p:cNvCxnSpPr>
            <a:stCxn id="411" idx="2"/>
          </p:cNvCxnSpPr>
          <p:nvPr/>
        </p:nvCxnSpPr>
        <p:spPr>
          <a:xfrm flipH="1">
            <a:off x="8241866" y="3016214"/>
            <a:ext cx="220800" cy="254400"/>
          </a:xfrm>
          <a:prstGeom prst="straightConnector1">
            <a:avLst/>
          </a:prstGeom>
          <a:noFill/>
          <a:ln w="15875" cap="flat" cmpd="sng">
            <a:solidFill>
              <a:schemeClr val="dk1"/>
            </a:solidFill>
            <a:prstDash val="solid"/>
            <a:miter lim="800000"/>
            <a:headEnd type="none" w="sm" len="sm"/>
            <a:tailEnd type="none" w="sm" len="sm"/>
          </a:ln>
        </p:spPr>
      </p:cxnSp>
      <p:cxnSp>
        <p:nvCxnSpPr>
          <p:cNvPr id="462" name="Google Shape;462;p17"/>
          <p:cNvCxnSpPr>
            <a:stCxn id="413" idx="2"/>
          </p:cNvCxnSpPr>
          <p:nvPr/>
        </p:nvCxnSpPr>
        <p:spPr>
          <a:xfrm rot="10800000">
            <a:off x="8242034" y="3370322"/>
            <a:ext cx="193200" cy="167100"/>
          </a:xfrm>
          <a:prstGeom prst="straightConnector1">
            <a:avLst/>
          </a:prstGeom>
          <a:noFill/>
          <a:ln w="15875" cap="flat" cmpd="sng">
            <a:solidFill>
              <a:schemeClr val="dk1"/>
            </a:solidFill>
            <a:prstDash val="solid"/>
            <a:miter lim="800000"/>
            <a:headEnd type="none" w="sm" len="sm"/>
            <a:tailEnd type="none" w="sm" len="sm"/>
          </a:ln>
        </p:spPr>
      </p:cxnSp>
      <p:cxnSp>
        <p:nvCxnSpPr>
          <p:cNvPr id="463" name="Google Shape;463;p17"/>
          <p:cNvCxnSpPr>
            <a:stCxn id="413" idx="0"/>
          </p:cNvCxnSpPr>
          <p:nvPr/>
        </p:nvCxnSpPr>
        <p:spPr>
          <a:xfrm rot="10800000" flipH="1">
            <a:off x="8522102" y="3116054"/>
            <a:ext cx="35100" cy="334500"/>
          </a:xfrm>
          <a:prstGeom prst="straightConnector1">
            <a:avLst/>
          </a:prstGeom>
          <a:noFill/>
          <a:ln w="15875" cap="flat" cmpd="sng">
            <a:solidFill>
              <a:schemeClr val="dk1"/>
            </a:solidFill>
            <a:prstDash val="solid"/>
            <a:miter lim="800000"/>
            <a:headEnd type="none" w="sm" len="sm"/>
            <a:tailEnd type="none" w="sm" len="sm"/>
          </a:ln>
        </p:spPr>
      </p:cxnSp>
      <p:sp>
        <p:nvSpPr>
          <p:cNvPr id="2" name="Todays talk">
            <a:extLst>
              <a:ext uri="{FF2B5EF4-FFF2-40B4-BE49-F238E27FC236}">
                <a16:creationId xmlns:a16="http://schemas.microsoft.com/office/drawing/2014/main" id="{F2A12C6C-0004-A22B-9AC5-54896D6CE5C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ACD20-EA98-614D-9759-8DE952DAFCF0}"/>
              </a:ext>
            </a:extLst>
          </p:cNvPr>
          <p:cNvPicPr>
            <a:picLocks noChangeAspect="1"/>
          </p:cNvPicPr>
          <p:nvPr/>
        </p:nvPicPr>
        <p:blipFill>
          <a:blip r:embed="rId2"/>
          <a:stretch>
            <a:fillRect/>
          </a:stretch>
        </p:blipFill>
        <p:spPr>
          <a:xfrm>
            <a:off x="1479998" y="1050889"/>
            <a:ext cx="9384404" cy="5577773"/>
          </a:xfrm>
          <a:prstGeom prst="rect">
            <a:avLst/>
          </a:prstGeom>
        </p:spPr>
      </p:pic>
      <p:sp>
        <p:nvSpPr>
          <p:cNvPr id="4" name="Rectangle 3">
            <a:extLst>
              <a:ext uri="{FF2B5EF4-FFF2-40B4-BE49-F238E27FC236}">
                <a16:creationId xmlns:a16="http://schemas.microsoft.com/office/drawing/2014/main" id="{F675DC20-F7E4-8340-A79E-24EC95C553D6}"/>
              </a:ext>
            </a:extLst>
          </p:cNvPr>
          <p:cNvSpPr/>
          <p:nvPr/>
        </p:nvSpPr>
        <p:spPr>
          <a:xfrm>
            <a:off x="7620000" y="6581001"/>
            <a:ext cx="4572000" cy="276999"/>
          </a:xfrm>
          <a:prstGeom prst="rect">
            <a:avLst/>
          </a:prstGeom>
        </p:spPr>
        <p:txBody>
          <a:bodyPr>
            <a:spAutoFit/>
          </a:bodyPr>
          <a:lstStyle/>
          <a:p>
            <a:pPr algn="r"/>
            <a:r>
              <a:rPr lang="en-US" sz="1200" dirty="0" err="1">
                <a:latin typeface="Avenir" panose="02000503020000020003" pitchFamily="2" charset="0"/>
              </a:rPr>
              <a:t>Kiselev</a:t>
            </a:r>
            <a:r>
              <a:rPr lang="en-US" sz="1200" dirty="0">
                <a:latin typeface="Avenir" panose="02000503020000020003" pitchFamily="2" charset="0"/>
              </a:rPr>
              <a:t> C. at </a:t>
            </a:r>
            <a:r>
              <a:rPr lang="en-US" sz="1200" i="1" dirty="0">
                <a:latin typeface="Avenir" panose="02000503020000020003" pitchFamily="2" charset="0"/>
              </a:rPr>
              <a:t>al. </a:t>
            </a:r>
            <a:r>
              <a:rPr lang="en-US" sz="1200" dirty="0">
                <a:latin typeface="Avenir" panose="02000503020000020003" pitchFamily="2" charset="0"/>
              </a:rPr>
              <a:t>(2019) </a:t>
            </a:r>
            <a:r>
              <a:rPr lang="en-US" sz="1200" i="1" dirty="0">
                <a:latin typeface="Avenir" panose="02000503020000020003" pitchFamily="2" charset="0"/>
              </a:rPr>
              <a:t>Nature Reviews Genetics</a:t>
            </a:r>
            <a:r>
              <a:rPr lang="en-US" sz="1200" dirty="0">
                <a:latin typeface="Avenir" panose="02000503020000020003" pitchFamily="2" charset="0"/>
              </a:rPr>
              <a:t>. 20: 273-282.</a:t>
            </a:r>
          </a:p>
        </p:txBody>
      </p:sp>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412803" y="4987747"/>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103770" y="371395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a:t>
            </a:r>
          </a:p>
        </p:txBody>
      </p:sp>
    </p:spTree>
    <p:extLst>
      <p:ext uri="{BB962C8B-B14F-4D97-AF65-F5344CB8AC3E}">
        <p14:creationId xmlns:p14="http://schemas.microsoft.com/office/powerpoint/2010/main" val="1095687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543" name="Google Shape;543;p20"/>
          <p:cNvGrpSpPr/>
          <p:nvPr/>
        </p:nvGrpSpPr>
        <p:grpSpPr>
          <a:xfrm>
            <a:off x="1584446" y="2023352"/>
            <a:ext cx="8773051" cy="4512670"/>
            <a:chOff x="311700" y="1291471"/>
            <a:chExt cx="7327419" cy="3769068"/>
          </a:xfrm>
        </p:grpSpPr>
        <p:pic>
          <p:nvPicPr>
            <p:cNvPr id="544" name="Google Shape;544;p20"/>
            <p:cNvPicPr preferRelativeResize="0"/>
            <p:nvPr/>
          </p:nvPicPr>
          <p:blipFill rotWithShape="1">
            <a:blip r:embed="rId3">
              <a:alphaModFix/>
            </a:blip>
            <a:srcRect l="66077" t="-1002" r="16426" b="42637"/>
            <a:stretch/>
          </p:blipFill>
          <p:spPr>
            <a:xfrm>
              <a:off x="311700" y="1857952"/>
              <a:ext cx="1631373" cy="2005446"/>
            </a:xfrm>
            <a:prstGeom prst="rect">
              <a:avLst/>
            </a:prstGeom>
            <a:noFill/>
            <a:ln>
              <a:noFill/>
            </a:ln>
          </p:spPr>
        </p:pic>
        <p:sp>
          <p:nvSpPr>
            <p:cNvPr id="545" name="Google Shape;545;p20"/>
            <p:cNvSpPr/>
            <p:nvPr/>
          </p:nvSpPr>
          <p:spPr>
            <a:xfrm>
              <a:off x="3392424" y="206654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20"/>
            <p:cNvSpPr/>
            <p:nvPr/>
          </p:nvSpPr>
          <p:spPr>
            <a:xfrm>
              <a:off x="3968496" y="262432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20"/>
            <p:cNvSpPr/>
            <p:nvPr/>
          </p:nvSpPr>
          <p:spPr>
            <a:xfrm>
              <a:off x="4553712" y="239572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20"/>
            <p:cNvSpPr/>
            <p:nvPr/>
          </p:nvSpPr>
          <p:spPr>
            <a:xfrm>
              <a:off x="4517136" y="139903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20"/>
            <p:cNvSpPr/>
            <p:nvPr/>
          </p:nvSpPr>
          <p:spPr>
            <a:xfrm>
              <a:off x="4983480" y="195681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20"/>
            <p:cNvSpPr/>
            <p:nvPr/>
          </p:nvSpPr>
          <p:spPr>
            <a:xfrm>
              <a:off x="4983480" y="30175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20"/>
            <p:cNvSpPr/>
            <p:nvPr/>
          </p:nvSpPr>
          <p:spPr>
            <a:xfrm>
              <a:off x="5861304" y="30175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2" name="Google Shape;552;p20"/>
            <p:cNvSpPr/>
            <p:nvPr/>
          </p:nvSpPr>
          <p:spPr>
            <a:xfrm>
              <a:off x="5815584" y="238658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20"/>
            <p:cNvSpPr/>
            <p:nvPr/>
          </p:nvSpPr>
          <p:spPr>
            <a:xfrm>
              <a:off x="6702552" y="251460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20"/>
            <p:cNvSpPr/>
            <p:nvPr/>
          </p:nvSpPr>
          <p:spPr>
            <a:xfrm>
              <a:off x="6547104" y="21031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20"/>
            <p:cNvSpPr/>
            <p:nvPr/>
          </p:nvSpPr>
          <p:spPr>
            <a:xfrm>
              <a:off x="7077456" y="219456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20"/>
            <p:cNvSpPr/>
            <p:nvPr/>
          </p:nvSpPr>
          <p:spPr>
            <a:xfrm>
              <a:off x="6922008" y="314553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20"/>
            <p:cNvSpPr/>
            <p:nvPr/>
          </p:nvSpPr>
          <p:spPr>
            <a:xfrm>
              <a:off x="7050024" y="271576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20"/>
            <p:cNvSpPr/>
            <p:nvPr/>
          </p:nvSpPr>
          <p:spPr>
            <a:xfrm>
              <a:off x="5074920" y="448056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20"/>
            <p:cNvSpPr/>
            <p:nvPr/>
          </p:nvSpPr>
          <p:spPr>
            <a:xfrm>
              <a:off x="4636008" y="392277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20"/>
            <p:cNvSpPr/>
            <p:nvPr/>
          </p:nvSpPr>
          <p:spPr>
            <a:xfrm>
              <a:off x="5138928" y="400507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20"/>
            <p:cNvSpPr/>
            <p:nvPr/>
          </p:nvSpPr>
          <p:spPr>
            <a:xfrm>
              <a:off x="5705856" y="423367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20"/>
            <p:cNvSpPr/>
            <p:nvPr/>
          </p:nvSpPr>
          <p:spPr>
            <a:xfrm>
              <a:off x="5650992" y="367588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3" name="Google Shape;563;p20"/>
            <p:cNvCxnSpPr>
              <a:endCxn id="548" idx="3"/>
            </p:cNvCxnSpPr>
            <p:nvPr/>
          </p:nvCxnSpPr>
          <p:spPr>
            <a:xfrm rot="10800000" flipH="1">
              <a:off x="3989079" y="1547325"/>
              <a:ext cx="553500" cy="540900"/>
            </a:xfrm>
            <a:prstGeom prst="straightConnector1">
              <a:avLst/>
            </a:prstGeom>
            <a:noFill/>
            <a:ln w="15875" cap="flat" cmpd="sng">
              <a:solidFill>
                <a:schemeClr val="dk1"/>
              </a:solidFill>
              <a:prstDash val="solid"/>
              <a:miter lim="800000"/>
              <a:headEnd type="none" w="sm" len="sm"/>
              <a:tailEnd type="none" w="sm" len="sm"/>
            </a:ln>
          </p:spPr>
        </p:cxnSp>
        <p:sp>
          <p:nvSpPr>
            <p:cNvPr id="564" name="Google Shape;564;p20"/>
            <p:cNvSpPr/>
            <p:nvPr/>
          </p:nvSpPr>
          <p:spPr>
            <a:xfrm>
              <a:off x="3880316" y="2076751"/>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5" name="Google Shape;565;p20"/>
            <p:cNvCxnSpPr>
              <a:endCxn id="549" idx="2"/>
            </p:cNvCxnSpPr>
            <p:nvPr/>
          </p:nvCxnSpPr>
          <p:spPr>
            <a:xfrm rot="10800000" flipH="1">
              <a:off x="4052880" y="2043684"/>
              <a:ext cx="930600" cy="115200"/>
            </a:xfrm>
            <a:prstGeom prst="straightConnector1">
              <a:avLst/>
            </a:prstGeom>
            <a:noFill/>
            <a:ln w="15875" cap="flat" cmpd="sng">
              <a:solidFill>
                <a:schemeClr val="dk1"/>
              </a:solidFill>
              <a:prstDash val="solid"/>
              <a:miter lim="800000"/>
              <a:headEnd type="none" w="sm" len="sm"/>
              <a:tailEnd type="none" w="sm" len="sm"/>
            </a:ln>
          </p:spPr>
        </p:cxnSp>
        <p:cxnSp>
          <p:nvCxnSpPr>
            <p:cNvPr id="566" name="Google Shape;566;p20"/>
            <p:cNvCxnSpPr>
              <a:endCxn id="547" idx="1"/>
            </p:cNvCxnSpPr>
            <p:nvPr/>
          </p:nvCxnSpPr>
          <p:spPr>
            <a:xfrm>
              <a:off x="4038855" y="2215671"/>
              <a:ext cx="540300" cy="205500"/>
            </a:xfrm>
            <a:prstGeom prst="straightConnector1">
              <a:avLst/>
            </a:prstGeom>
            <a:noFill/>
            <a:ln w="15875" cap="flat" cmpd="sng">
              <a:solidFill>
                <a:schemeClr val="dk1"/>
              </a:solidFill>
              <a:prstDash val="solid"/>
              <a:miter lim="800000"/>
              <a:headEnd type="none" w="sm" len="sm"/>
              <a:tailEnd type="none" w="sm" len="sm"/>
            </a:ln>
          </p:spPr>
        </p:cxnSp>
        <p:cxnSp>
          <p:nvCxnSpPr>
            <p:cNvPr id="567" name="Google Shape;567;p20"/>
            <p:cNvCxnSpPr>
              <a:endCxn id="546" idx="0"/>
            </p:cNvCxnSpPr>
            <p:nvPr/>
          </p:nvCxnSpPr>
          <p:spPr>
            <a:xfrm>
              <a:off x="3996264" y="2258328"/>
              <a:ext cx="59100" cy="366000"/>
            </a:xfrm>
            <a:prstGeom prst="straightConnector1">
              <a:avLst/>
            </a:prstGeom>
            <a:noFill/>
            <a:ln w="15875" cap="flat" cmpd="sng">
              <a:solidFill>
                <a:schemeClr val="dk1"/>
              </a:solidFill>
              <a:prstDash val="solid"/>
              <a:miter lim="800000"/>
              <a:headEnd type="none" w="sm" len="sm"/>
              <a:tailEnd type="none" w="sm" len="sm"/>
            </a:ln>
          </p:spPr>
        </p:cxnSp>
        <p:cxnSp>
          <p:nvCxnSpPr>
            <p:cNvPr id="568" name="Google Shape;568;p20"/>
            <p:cNvCxnSpPr>
              <a:endCxn id="545" idx="6"/>
            </p:cNvCxnSpPr>
            <p:nvPr/>
          </p:nvCxnSpPr>
          <p:spPr>
            <a:xfrm rot="10800000">
              <a:off x="3566160" y="2153412"/>
              <a:ext cx="316500" cy="41100"/>
            </a:xfrm>
            <a:prstGeom prst="straightConnector1">
              <a:avLst/>
            </a:prstGeom>
            <a:noFill/>
            <a:ln w="15875" cap="flat" cmpd="sng">
              <a:solidFill>
                <a:schemeClr val="dk1"/>
              </a:solidFill>
              <a:prstDash val="solid"/>
              <a:miter lim="800000"/>
              <a:headEnd type="none" w="sm" len="sm"/>
              <a:tailEnd type="none" w="sm" len="sm"/>
            </a:ln>
          </p:spPr>
        </p:cxnSp>
        <p:cxnSp>
          <p:nvCxnSpPr>
            <p:cNvPr id="569" name="Google Shape;569;p20"/>
            <p:cNvCxnSpPr>
              <a:stCxn id="548" idx="2"/>
            </p:cNvCxnSpPr>
            <p:nvPr/>
          </p:nvCxnSpPr>
          <p:spPr>
            <a:xfrm flipH="1">
              <a:off x="3544836" y="1485900"/>
              <a:ext cx="972300" cy="596700"/>
            </a:xfrm>
            <a:prstGeom prst="straightConnector1">
              <a:avLst/>
            </a:prstGeom>
            <a:noFill/>
            <a:ln w="15875" cap="flat" cmpd="sng">
              <a:solidFill>
                <a:schemeClr val="dk1"/>
              </a:solidFill>
              <a:prstDash val="solid"/>
              <a:miter lim="800000"/>
              <a:headEnd type="none" w="sm" len="sm"/>
              <a:tailEnd type="none" w="sm" len="sm"/>
            </a:ln>
          </p:spPr>
        </p:cxnSp>
        <p:cxnSp>
          <p:nvCxnSpPr>
            <p:cNvPr id="570" name="Google Shape;570;p20"/>
            <p:cNvCxnSpPr>
              <a:stCxn id="546" idx="1"/>
            </p:cNvCxnSpPr>
            <p:nvPr/>
          </p:nvCxnSpPr>
          <p:spPr>
            <a:xfrm rot="10800000">
              <a:off x="3509439" y="2245671"/>
              <a:ext cx="484500" cy="404100"/>
            </a:xfrm>
            <a:prstGeom prst="straightConnector1">
              <a:avLst/>
            </a:prstGeom>
            <a:noFill/>
            <a:ln w="15875" cap="flat" cmpd="sng">
              <a:solidFill>
                <a:schemeClr val="dk1"/>
              </a:solidFill>
              <a:prstDash val="solid"/>
              <a:miter lim="800000"/>
              <a:headEnd type="none" w="sm" len="sm"/>
              <a:tailEnd type="none" w="sm" len="sm"/>
            </a:ln>
          </p:spPr>
        </p:cxnSp>
        <p:cxnSp>
          <p:nvCxnSpPr>
            <p:cNvPr id="571" name="Google Shape;571;p20"/>
            <p:cNvCxnSpPr>
              <a:stCxn id="547" idx="2"/>
            </p:cNvCxnSpPr>
            <p:nvPr/>
          </p:nvCxnSpPr>
          <p:spPr>
            <a:xfrm rot="10800000">
              <a:off x="3566112" y="2210196"/>
              <a:ext cx="987600" cy="272400"/>
            </a:xfrm>
            <a:prstGeom prst="straightConnector1">
              <a:avLst/>
            </a:prstGeom>
            <a:noFill/>
            <a:ln w="15875" cap="flat" cmpd="sng">
              <a:solidFill>
                <a:schemeClr val="dk1"/>
              </a:solidFill>
              <a:prstDash val="solid"/>
              <a:miter lim="800000"/>
              <a:headEnd type="none" w="sm" len="sm"/>
              <a:tailEnd type="none" w="sm" len="sm"/>
            </a:ln>
          </p:spPr>
        </p:cxnSp>
        <p:cxnSp>
          <p:nvCxnSpPr>
            <p:cNvPr id="572" name="Google Shape;572;p20"/>
            <p:cNvCxnSpPr>
              <a:stCxn id="549" idx="1"/>
            </p:cNvCxnSpPr>
            <p:nvPr/>
          </p:nvCxnSpPr>
          <p:spPr>
            <a:xfrm rot="10800000">
              <a:off x="4641723" y="1568559"/>
              <a:ext cx="367200" cy="413700"/>
            </a:xfrm>
            <a:prstGeom prst="straightConnector1">
              <a:avLst/>
            </a:prstGeom>
            <a:noFill/>
            <a:ln w="15875" cap="flat" cmpd="sng">
              <a:solidFill>
                <a:schemeClr val="dk1"/>
              </a:solidFill>
              <a:prstDash val="solid"/>
              <a:miter lim="800000"/>
              <a:headEnd type="none" w="sm" len="sm"/>
              <a:tailEnd type="none" w="sm" len="sm"/>
            </a:ln>
          </p:spPr>
        </p:cxnSp>
        <p:cxnSp>
          <p:nvCxnSpPr>
            <p:cNvPr id="573" name="Google Shape;573;p20"/>
            <p:cNvCxnSpPr>
              <a:stCxn id="547" idx="0"/>
            </p:cNvCxnSpPr>
            <p:nvPr/>
          </p:nvCxnSpPr>
          <p:spPr>
            <a:xfrm rot="10800000">
              <a:off x="4599180" y="1575828"/>
              <a:ext cx="41400" cy="819900"/>
            </a:xfrm>
            <a:prstGeom prst="straightConnector1">
              <a:avLst/>
            </a:prstGeom>
            <a:noFill/>
            <a:ln w="15875" cap="flat" cmpd="sng">
              <a:solidFill>
                <a:schemeClr val="dk1"/>
              </a:solidFill>
              <a:prstDash val="solid"/>
              <a:miter lim="800000"/>
              <a:headEnd type="none" w="sm" len="sm"/>
              <a:tailEnd type="none" w="sm" len="sm"/>
            </a:ln>
          </p:spPr>
        </p:cxnSp>
        <p:cxnSp>
          <p:nvCxnSpPr>
            <p:cNvPr id="574" name="Google Shape;574;p20"/>
            <p:cNvCxnSpPr>
              <a:stCxn id="547" idx="3"/>
            </p:cNvCxnSpPr>
            <p:nvPr/>
          </p:nvCxnSpPr>
          <p:spPr>
            <a:xfrm flipH="1">
              <a:off x="4147455" y="2544021"/>
              <a:ext cx="431700" cy="119700"/>
            </a:xfrm>
            <a:prstGeom prst="straightConnector1">
              <a:avLst/>
            </a:prstGeom>
            <a:noFill/>
            <a:ln w="15875" cap="flat" cmpd="sng">
              <a:solidFill>
                <a:schemeClr val="dk1"/>
              </a:solidFill>
              <a:prstDash val="solid"/>
              <a:miter lim="800000"/>
              <a:headEnd type="none" w="sm" len="sm"/>
              <a:tailEnd type="none" w="sm" len="sm"/>
            </a:ln>
          </p:spPr>
        </p:cxnSp>
        <p:cxnSp>
          <p:nvCxnSpPr>
            <p:cNvPr id="575" name="Google Shape;575;p20"/>
            <p:cNvCxnSpPr>
              <a:stCxn id="549" idx="3"/>
            </p:cNvCxnSpPr>
            <p:nvPr/>
          </p:nvCxnSpPr>
          <p:spPr>
            <a:xfrm flipH="1">
              <a:off x="4126023" y="2105109"/>
              <a:ext cx="882900" cy="530400"/>
            </a:xfrm>
            <a:prstGeom prst="straightConnector1">
              <a:avLst/>
            </a:prstGeom>
            <a:noFill/>
            <a:ln w="15875" cap="flat" cmpd="sng">
              <a:solidFill>
                <a:schemeClr val="dk1"/>
              </a:solidFill>
              <a:prstDash val="solid"/>
              <a:miter lim="800000"/>
              <a:headEnd type="none" w="sm" len="sm"/>
              <a:tailEnd type="none" w="sm" len="sm"/>
            </a:ln>
          </p:spPr>
        </p:cxnSp>
        <p:cxnSp>
          <p:nvCxnSpPr>
            <p:cNvPr id="576" name="Google Shape;576;p20"/>
            <p:cNvCxnSpPr>
              <a:endCxn id="547" idx="7"/>
            </p:cNvCxnSpPr>
            <p:nvPr/>
          </p:nvCxnSpPr>
          <p:spPr>
            <a:xfrm flipH="1">
              <a:off x="4702005" y="2128071"/>
              <a:ext cx="322200" cy="293100"/>
            </a:xfrm>
            <a:prstGeom prst="straightConnector1">
              <a:avLst/>
            </a:prstGeom>
            <a:noFill/>
            <a:ln w="15875" cap="flat" cmpd="sng">
              <a:solidFill>
                <a:schemeClr val="dk1"/>
              </a:solidFill>
              <a:prstDash val="solid"/>
              <a:miter lim="800000"/>
              <a:headEnd type="none" w="sm" len="sm"/>
              <a:tailEnd type="none" w="sm" len="sm"/>
            </a:ln>
          </p:spPr>
        </p:cxnSp>
        <p:cxnSp>
          <p:nvCxnSpPr>
            <p:cNvPr id="577" name="Google Shape;577;p20"/>
            <p:cNvCxnSpPr>
              <a:endCxn id="547" idx="5"/>
            </p:cNvCxnSpPr>
            <p:nvPr/>
          </p:nvCxnSpPr>
          <p:spPr>
            <a:xfrm rot="10800000">
              <a:off x="4702005" y="2544021"/>
              <a:ext cx="312600" cy="499500"/>
            </a:xfrm>
            <a:prstGeom prst="straightConnector1">
              <a:avLst/>
            </a:prstGeom>
            <a:noFill/>
            <a:ln w="15875" cap="flat" cmpd="sng">
              <a:solidFill>
                <a:schemeClr val="dk1"/>
              </a:solidFill>
              <a:prstDash val="solid"/>
              <a:miter lim="800000"/>
              <a:headEnd type="none" w="sm" len="sm"/>
              <a:tailEnd type="none" w="sm" len="sm"/>
            </a:ln>
          </p:spPr>
        </p:cxnSp>
        <p:cxnSp>
          <p:nvCxnSpPr>
            <p:cNvPr id="578" name="Google Shape;578;p20"/>
            <p:cNvCxnSpPr>
              <a:endCxn id="546" idx="5"/>
            </p:cNvCxnSpPr>
            <p:nvPr/>
          </p:nvCxnSpPr>
          <p:spPr>
            <a:xfrm rot="10800000">
              <a:off x="4116789" y="2772621"/>
              <a:ext cx="897900" cy="347700"/>
            </a:xfrm>
            <a:prstGeom prst="straightConnector1">
              <a:avLst/>
            </a:prstGeom>
            <a:noFill/>
            <a:ln w="15875" cap="flat" cmpd="sng">
              <a:solidFill>
                <a:schemeClr val="dk1"/>
              </a:solidFill>
              <a:prstDash val="solid"/>
              <a:miter lim="800000"/>
              <a:headEnd type="none" w="sm" len="sm"/>
              <a:tailEnd type="none" w="sm" len="sm"/>
            </a:ln>
          </p:spPr>
        </p:cxnSp>
        <p:cxnSp>
          <p:nvCxnSpPr>
            <p:cNvPr id="579" name="Google Shape;579;p20"/>
            <p:cNvCxnSpPr>
              <a:stCxn id="562" idx="1"/>
            </p:cNvCxnSpPr>
            <p:nvPr/>
          </p:nvCxnSpPr>
          <p:spPr>
            <a:xfrm rot="10800000">
              <a:off x="5132235" y="3166431"/>
              <a:ext cx="544200" cy="534900"/>
            </a:xfrm>
            <a:prstGeom prst="straightConnector1">
              <a:avLst/>
            </a:prstGeom>
            <a:noFill/>
            <a:ln w="15875" cap="flat" cmpd="sng">
              <a:solidFill>
                <a:schemeClr val="dk1"/>
              </a:solidFill>
              <a:prstDash val="solid"/>
              <a:miter lim="800000"/>
              <a:headEnd type="none" w="sm" len="sm"/>
              <a:tailEnd type="none" w="sm" len="sm"/>
            </a:ln>
          </p:spPr>
        </p:cxnSp>
        <p:cxnSp>
          <p:nvCxnSpPr>
            <p:cNvPr id="580" name="Google Shape;580;p20"/>
            <p:cNvCxnSpPr>
              <a:endCxn id="559" idx="7"/>
            </p:cNvCxnSpPr>
            <p:nvPr/>
          </p:nvCxnSpPr>
          <p:spPr>
            <a:xfrm flipH="1">
              <a:off x="4784301" y="3174219"/>
              <a:ext cx="222900" cy="774000"/>
            </a:xfrm>
            <a:prstGeom prst="straightConnector1">
              <a:avLst/>
            </a:prstGeom>
            <a:noFill/>
            <a:ln w="15875" cap="flat" cmpd="sng">
              <a:solidFill>
                <a:schemeClr val="dk1"/>
              </a:solidFill>
              <a:prstDash val="solid"/>
              <a:miter lim="800000"/>
              <a:headEnd type="none" w="sm" len="sm"/>
              <a:tailEnd type="none" w="sm" len="sm"/>
            </a:ln>
          </p:spPr>
        </p:cxnSp>
        <p:cxnSp>
          <p:nvCxnSpPr>
            <p:cNvPr id="581" name="Google Shape;581;p20"/>
            <p:cNvCxnSpPr>
              <a:stCxn id="561" idx="0"/>
            </p:cNvCxnSpPr>
            <p:nvPr/>
          </p:nvCxnSpPr>
          <p:spPr>
            <a:xfrm rot="10800000">
              <a:off x="5777724" y="3850272"/>
              <a:ext cx="15000" cy="383400"/>
            </a:xfrm>
            <a:prstGeom prst="straightConnector1">
              <a:avLst/>
            </a:prstGeom>
            <a:noFill/>
            <a:ln w="15875" cap="flat" cmpd="sng">
              <a:solidFill>
                <a:schemeClr val="dk1"/>
              </a:solidFill>
              <a:prstDash val="solid"/>
              <a:miter lim="800000"/>
              <a:headEnd type="none" w="sm" len="sm"/>
              <a:tailEnd type="none" w="sm" len="sm"/>
            </a:ln>
          </p:spPr>
        </p:cxnSp>
        <p:cxnSp>
          <p:nvCxnSpPr>
            <p:cNvPr id="582" name="Google Shape;582;p20"/>
            <p:cNvCxnSpPr>
              <a:stCxn id="560" idx="7"/>
            </p:cNvCxnSpPr>
            <p:nvPr/>
          </p:nvCxnSpPr>
          <p:spPr>
            <a:xfrm rot="10800000" flipH="1">
              <a:off x="5287221" y="3827115"/>
              <a:ext cx="398400" cy="203400"/>
            </a:xfrm>
            <a:prstGeom prst="straightConnector1">
              <a:avLst/>
            </a:prstGeom>
            <a:noFill/>
            <a:ln w="15875" cap="flat" cmpd="sng">
              <a:solidFill>
                <a:schemeClr val="dk1"/>
              </a:solidFill>
              <a:prstDash val="solid"/>
              <a:miter lim="800000"/>
              <a:headEnd type="none" w="sm" len="sm"/>
              <a:tailEnd type="none" w="sm" len="sm"/>
            </a:ln>
          </p:spPr>
        </p:cxnSp>
        <p:cxnSp>
          <p:nvCxnSpPr>
            <p:cNvPr id="583" name="Google Shape;583;p20"/>
            <p:cNvCxnSpPr>
              <a:stCxn id="559" idx="6"/>
            </p:cNvCxnSpPr>
            <p:nvPr/>
          </p:nvCxnSpPr>
          <p:spPr>
            <a:xfrm rot="10800000" flipH="1">
              <a:off x="4809744" y="3773544"/>
              <a:ext cx="829800" cy="236100"/>
            </a:xfrm>
            <a:prstGeom prst="straightConnector1">
              <a:avLst/>
            </a:prstGeom>
            <a:noFill/>
            <a:ln w="15875" cap="flat" cmpd="sng">
              <a:solidFill>
                <a:schemeClr val="dk1"/>
              </a:solidFill>
              <a:prstDash val="solid"/>
              <a:miter lim="800000"/>
              <a:headEnd type="none" w="sm" len="sm"/>
              <a:tailEnd type="none" w="sm" len="sm"/>
            </a:ln>
          </p:spPr>
        </p:cxnSp>
        <p:cxnSp>
          <p:nvCxnSpPr>
            <p:cNvPr id="584" name="Google Shape;584;p20"/>
            <p:cNvCxnSpPr>
              <a:stCxn id="558" idx="0"/>
            </p:cNvCxnSpPr>
            <p:nvPr/>
          </p:nvCxnSpPr>
          <p:spPr>
            <a:xfrm rot="10800000" flipH="1">
              <a:off x="5161788" y="4196160"/>
              <a:ext cx="70500" cy="284400"/>
            </a:xfrm>
            <a:prstGeom prst="straightConnector1">
              <a:avLst/>
            </a:prstGeom>
            <a:noFill/>
            <a:ln w="15875" cap="flat" cmpd="sng">
              <a:solidFill>
                <a:schemeClr val="dk1"/>
              </a:solidFill>
              <a:prstDash val="solid"/>
              <a:miter lim="800000"/>
              <a:headEnd type="none" w="sm" len="sm"/>
              <a:tailEnd type="none" w="sm" len="sm"/>
            </a:ln>
          </p:spPr>
        </p:cxnSp>
        <p:cxnSp>
          <p:nvCxnSpPr>
            <p:cNvPr id="585" name="Google Shape;585;p20"/>
            <p:cNvCxnSpPr>
              <a:stCxn id="561" idx="2"/>
            </p:cNvCxnSpPr>
            <p:nvPr/>
          </p:nvCxnSpPr>
          <p:spPr>
            <a:xfrm rot="10800000">
              <a:off x="5332056" y="4127040"/>
              <a:ext cx="373800" cy="193500"/>
            </a:xfrm>
            <a:prstGeom prst="straightConnector1">
              <a:avLst/>
            </a:prstGeom>
            <a:noFill/>
            <a:ln w="15875" cap="flat" cmpd="sng">
              <a:solidFill>
                <a:schemeClr val="dk1"/>
              </a:solidFill>
              <a:prstDash val="solid"/>
              <a:miter lim="800000"/>
              <a:headEnd type="none" w="sm" len="sm"/>
              <a:tailEnd type="none" w="sm" len="sm"/>
            </a:ln>
          </p:spPr>
        </p:cxnSp>
        <p:cxnSp>
          <p:nvCxnSpPr>
            <p:cNvPr id="586" name="Google Shape;586;p20"/>
            <p:cNvCxnSpPr>
              <a:stCxn id="560" idx="2"/>
            </p:cNvCxnSpPr>
            <p:nvPr/>
          </p:nvCxnSpPr>
          <p:spPr>
            <a:xfrm rot="10800000">
              <a:off x="4794228" y="4057740"/>
              <a:ext cx="344700" cy="34200"/>
            </a:xfrm>
            <a:prstGeom prst="straightConnector1">
              <a:avLst/>
            </a:prstGeom>
            <a:noFill/>
            <a:ln w="15875" cap="flat" cmpd="sng">
              <a:solidFill>
                <a:schemeClr val="dk1"/>
              </a:solidFill>
              <a:prstDash val="solid"/>
              <a:miter lim="800000"/>
              <a:headEnd type="none" w="sm" len="sm"/>
              <a:tailEnd type="none" w="sm" len="sm"/>
            </a:ln>
          </p:spPr>
        </p:cxnSp>
        <p:cxnSp>
          <p:nvCxnSpPr>
            <p:cNvPr id="587" name="Google Shape;587;p20"/>
            <p:cNvCxnSpPr>
              <a:endCxn id="558" idx="6"/>
            </p:cNvCxnSpPr>
            <p:nvPr/>
          </p:nvCxnSpPr>
          <p:spPr>
            <a:xfrm flipH="1">
              <a:off x="5248656" y="4399428"/>
              <a:ext cx="474300" cy="168000"/>
            </a:xfrm>
            <a:prstGeom prst="straightConnector1">
              <a:avLst/>
            </a:prstGeom>
            <a:noFill/>
            <a:ln w="15875" cap="flat" cmpd="sng">
              <a:solidFill>
                <a:schemeClr val="dk1"/>
              </a:solidFill>
              <a:prstDash val="solid"/>
              <a:miter lim="800000"/>
              <a:headEnd type="none" w="sm" len="sm"/>
              <a:tailEnd type="none" w="sm" len="sm"/>
            </a:ln>
          </p:spPr>
        </p:cxnSp>
        <p:cxnSp>
          <p:nvCxnSpPr>
            <p:cNvPr id="588" name="Google Shape;588;p20"/>
            <p:cNvCxnSpPr>
              <a:endCxn id="559" idx="5"/>
            </p:cNvCxnSpPr>
            <p:nvPr/>
          </p:nvCxnSpPr>
          <p:spPr>
            <a:xfrm rot="10800000">
              <a:off x="4784301" y="4071069"/>
              <a:ext cx="930900" cy="274500"/>
            </a:xfrm>
            <a:prstGeom prst="straightConnector1">
              <a:avLst/>
            </a:prstGeom>
            <a:noFill/>
            <a:ln w="15875" cap="flat" cmpd="sng">
              <a:solidFill>
                <a:schemeClr val="dk1"/>
              </a:solidFill>
              <a:prstDash val="solid"/>
              <a:miter lim="800000"/>
              <a:headEnd type="none" w="sm" len="sm"/>
              <a:tailEnd type="none" w="sm" len="sm"/>
            </a:ln>
          </p:spPr>
        </p:cxnSp>
        <p:cxnSp>
          <p:nvCxnSpPr>
            <p:cNvPr id="589" name="Google Shape;589;p20"/>
            <p:cNvCxnSpPr>
              <a:endCxn id="559" idx="5"/>
            </p:cNvCxnSpPr>
            <p:nvPr/>
          </p:nvCxnSpPr>
          <p:spPr>
            <a:xfrm rot="10800000">
              <a:off x="4784301" y="4071069"/>
              <a:ext cx="300600" cy="447900"/>
            </a:xfrm>
            <a:prstGeom prst="straightConnector1">
              <a:avLst/>
            </a:prstGeom>
            <a:noFill/>
            <a:ln w="15875" cap="flat" cmpd="sng">
              <a:solidFill>
                <a:schemeClr val="dk1"/>
              </a:solidFill>
              <a:prstDash val="solid"/>
              <a:miter lim="800000"/>
              <a:headEnd type="none" w="sm" len="sm"/>
              <a:tailEnd type="none" w="sm" len="sm"/>
            </a:ln>
          </p:spPr>
        </p:cxnSp>
        <p:cxnSp>
          <p:nvCxnSpPr>
            <p:cNvPr id="590" name="Google Shape;590;p20"/>
            <p:cNvCxnSpPr>
              <a:endCxn id="562" idx="3"/>
            </p:cNvCxnSpPr>
            <p:nvPr/>
          </p:nvCxnSpPr>
          <p:spPr>
            <a:xfrm rot="10800000" flipH="1">
              <a:off x="5200335" y="3824181"/>
              <a:ext cx="476100" cy="671700"/>
            </a:xfrm>
            <a:prstGeom prst="straightConnector1">
              <a:avLst/>
            </a:prstGeom>
            <a:noFill/>
            <a:ln w="15875" cap="flat" cmpd="sng">
              <a:solidFill>
                <a:schemeClr val="dk1"/>
              </a:solidFill>
              <a:prstDash val="solid"/>
              <a:miter lim="800000"/>
              <a:headEnd type="none" w="sm" len="sm"/>
              <a:tailEnd type="none" w="sm" len="sm"/>
            </a:ln>
          </p:spPr>
        </p:cxnSp>
        <p:cxnSp>
          <p:nvCxnSpPr>
            <p:cNvPr id="591" name="Google Shape;591;p20"/>
            <p:cNvCxnSpPr>
              <a:stCxn id="562" idx="7"/>
            </p:cNvCxnSpPr>
            <p:nvPr/>
          </p:nvCxnSpPr>
          <p:spPr>
            <a:xfrm rot="10800000" flipH="1">
              <a:off x="5799285" y="3212631"/>
              <a:ext cx="162900" cy="488700"/>
            </a:xfrm>
            <a:prstGeom prst="straightConnector1">
              <a:avLst/>
            </a:prstGeom>
            <a:noFill/>
            <a:ln w="15875" cap="flat" cmpd="sng">
              <a:solidFill>
                <a:schemeClr val="dk1"/>
              </a:solidFill>
              <a:prstDash val="solid"/>
              <a:miter lim="800000"/>
              <a:headEnd type="none" w="sm" len="sm"/>
              <a:tailEnd type="none" w="sm" len="sm"/>
            </a:ln>
          </p:spPr>
        </p:cxnSp>
        <p:cxnSp>
          <p:nvCxnSpPr>
            <p:cNvPr id="592" name="Google Shape;592;p20"/>
            <p:cNvCxnSpPr>
              <a:stCxn id="550" idx="6"/>
            </p:cNvCxnSpPr>
            <p:nvPr/>
          </p:nvCxnSpPr>
          <p:spPr>
            <a:xfrm>
              <a:off x="5157216" y="3104388"/>
              <a:ext cx="697500" cy="31200"/>
            </a:xfrm>
            <a:prstGeom prst="straightConnector1">
              <a:avLst/>
            </a:prstGeom>
            <a:noFill/>
            <a:ln w="15875" cap="flat" cmpd="sng">
              <a:solidFill>
                <a:schemeClr val="dk1"/>
              </a:solidFill>
              <a:prstDash val="solid"/>
              <a:miter lim="800000"/>
              <a:headEnd type="none" w="sm" len="sm"/>
              <a:tailEnd type="none" w="sm" len="sm"/>
            </a:ln>
          </p:spPr>
        </p:cxnSp>
        <p:cxnSp>
          <p:nvCxnSpPr>
            <p:cNvPr id="593" name="Google Shape;593;p20"/>
            <p:cNvCxnSpPr>
              <a:stCxn id="552" idx="4"/>
            </p:cNvCxnSpPr>
            <p:nvPr/>
          </p:nvCxnSpPr>
          <p:spPr>
            <a:xfrm>
              <a:off x="5902452" y="2560320"/>
              <a:ext cx="36600" cy="452400"/>
            </a:xfrm>
            <a:prstGeom prst="straightConnector1">
              <a:avLst/>
            </a:prstGeom>
            <a:noFill/>
            <a:ln w="15875" cap="flat" cmpd="sng">
              <a:solidFill>
                <a:schemeClr val="dk1"/>
              </a:solidFill>
              <a:prstDash val="solid"/>
              <a:miter lim="800000"/>
              <a:headEnd type="none" w="sm" len="sm"/>
              <a:tailEnd type="none" w="sm" len="sm"/>
            </a:ln>
          </p:spPr>
        </p:cxnSp>
        <p:cxnSp>
          <p:nvCxnSpPr>
            <p:cNvPr id="594" name="Google Shape;594;p20"/>
            <p:cNvCxnSpPr>
              <a:endCxn id="551" idx="7"/>
            </p:cNvCxnSpPr>
            <p:nvPr/>
          </p:nvCxnSpPr>
          <p:spPr>
            <a:xfrm flipH="1">
              <a:off x="6009597" y="2644863"/>
              <a:ext cx="714900" cy="398100"/>
            </a:xfrm>
            <a:prstGeom prst="straightConnector1">
              <a:avLst/>
            </a:prstGeom>
            <a:noFill/>
            <a:ln w="15875" cap="flat" cmpd="sng">
              <a:solidFill>
                <a:schemeClr val="dk1"/>
              </a:solidFill>
              <a:prstDash val="solid"/>
              <a:miter lim="800000"/>
              <a:headEnd type="none" w="sm" len="sm"/>
              <a:tailEnd type="none" w="sm" len="sm"/>
            </a:ln>
          </p:spPr>
        </p:cxnSp>
        <p:cxnSp>
          <p:nvCxnSpPr>
            <p:cNvPr id="595" name="Google Shape;595;p20"/>
            <p:cNvCxnSpPr>
              <a:stCxn id="556" idx="0"/>
              <a:endCxn id="557" idx="3"/>
            </p:cNvCxnSpPr>
            <p:nvPr/>
          </p:nvCxnSpPr>
          <p:spPr>
            <a:xfrm rot="10800000" flipH="1">
              <a:off x="7008876" y="2864136"/>
              <a:ext cx="66600" cy="281400"/>
            </a:xfrm>
            <a:prstGeom prst="straightConnector1">
              <a:avLst/>
            </a:prstGeom>
            <a:noFill/>
            <a:ln w="15875" cap="flat" cmpd="sng">
              <a:solidFill>
                <a:schemeClr val="dk1"/>
              </a:solidFill>
              <a:prstDash val="solid"/>
              <a:miter lim="800000"/>
              <a:headEnd type="none" w="sm" len="sm"/>
              <a:tailEnd type="none" w="sm" len="sm"/>
            </a:ln>
          </p:spPr>
        </p:cxnSp>
        <p:cxnSp>
          <p:nvCxnSpPr>
            <p:cNvPr id="596" name="Google Shape;596;p20"/>
            <p:cNvCxnSpPr>
              <a:endCxn id="553" idx="4"/>
            </p:cNvCxnSpPr>
            <p:nvPr/>
          </p:nvCxnSpPr>
          <p:spPr>
            <a:xfrm rot="10800000">
              <a:off x="6789420" y="2688336"/>
              <a:ext cx="158100" cy="472500"/>
            </a:xfrm>
            <a:prstGeom prst="straightConnector1">
              <a:avLst/>
            </a:prstGeom>
            <a:noFill/>
            <a:ln w="15875" cap="flat" cmpd="sng">
              <a:solidFill>
                <a:schemeClr val="dk1"/>
              </a:solidFill>
              <a:prstDash val="solid"/>
              <a:miter lim="800000"/>
              <a:headEnd type="none" w="sm" len="sm"/>
              <a:tailEnd type="none" w="sm" len="sm"/>
            </a:ln>
          </p:spPr>
        </p:cxnSp>
        <p:cxnSp>
          <p:nvCxnSpPr>
            <p:cNvPr id="597" name="Google Shape;597;p20"/>
            <p:cNvCxnSpPr>
              <a:endCxn id="555" idx="3"/>
            </p:cNvCxnSpPr>
            <p:nvPr/>
          </p:nvCxnSpPr>
          <p:spPr>
            <a:xfrm rot="10800000" flipH="1">
              <a:off x="7001199" y="2342853"/>
              <a:ext cx="101700" cy="825600"/>
            </a:xfrm>
            <a:prstGeom prst="straightConnector1">
              <a:avLst/>
            </a:prstGeom>
            <a:noFill/>
            <a:ln w="15875" cap="flat" cmpd="sng">
              <a:solidFill>
                <a:schemeClr val="dk1"/>
              </a:solidFill>
              <a:prstDash val="solid"/>
              <a:miter lim="800000"/>
              <a:headEnd type="none" w="sm" len="sm"/>
              <a:tailEnd type="none" w="sm" len="sm"/>
            </a:ln>
          </p:spPr>
        </p:cxnSp>
        <p:cxnSp>
          <p:nvCxnSpPr>
            <p:cNvPr id="598" name="Google Shape;598;p20"/>
            <p:cNvCxnSpPr>
              <a:endCxn id="554" idx="5"/>
            </p:cNvCxnSpPr>
            <p:nvPr/>
          </p:nvCxnSpPr>
          <p:spPr>
            <a:xfrm rot="10800000">
              <a:off x="6695397" y="2251413"/>
              <a:ext cx="252000" cy="924900"/>
            </a:xfrm>
            <a:prstGeom prst="straightConnector1">
              <a:avLst/>
            </a:prstGeom>
            <a:noFill/>
            <a:ln w="15875" cap="flat" cmpd="sng">
              <a:solidFill>
                <a:schemeClr val="dk1"/>
              </a:solidFill>
              <a:prstDash val="solid"/>
              <a:miter lim="800000"/>
              <a:headEnd type="none" w="sm" len="sm"/>
              <a:tailEnd type="none" w="sm" len="sm"/>
            </a:ln>
          </p:spPr>
        </p:cxnSp>
        <p:cxnSp>
          <p:nvCxnSpPr>
            <p:cNvPr id="599" name="Google Shape;599;p20"/>
            <p:cNvCxnSpPr>
              <a:stCxn id="549" idx="5"/>
            </p:cNvCxnSpPr>
            <p:nvPr/>
          </p:nvCxnSpPr>
          <p:spPr>
            <a:xfrm>
              <a:off x="5131773" y="2105109"/>
              <a:ext cx="699900" cy="354300"/>
            </a:xfrm>
            <a:prstGeom prst="straightConnector1">
              <a:avLst/>
            </a:prstGeom>
            <a:noFill/>
            <a:ln w="15875" cap="flat" cmpd="sng">
              <a:solidFill>
                <a:schemeClr val="dk1"/>
              </a:solidFill>
              <a:prstDash val="solid"/>
              <a:miter lim="800000"/>
              <a:headEnd type="none" w="sm" len="sm"/>
              <a:tailEnd type="none" w="sm" len="sm"/>
            </a:ln>
          </p:spPr>
        </p:cxnSp>
        <p:cxnSp>
          <p:nvCxnSpPr>
            <p:cNvPr id="600" name="Google Shape;600;p20"/>
            <p:cNvCxnSpPr>
              <a:endCxn id="554" idx="2"/>
            </p:cNvCxnSpPr>
            <p:nvPr/>
          </p:nvCxnSpPr>
          <p:spPr>
            <a:xfrm rot="10800000" flipH="1">
              <a:off x="5977104" y="2189988"/>
              <a:ext cx="570000" cy="261000"/>
            </a:xfrm>
            <a:prstGeom prst="straightConnector1">
              <a:avLst/>
            </a:prstGeom>
            <a:noFill/>
            <a:ln w="15875" cap="flat" cmpd="sng">
              <a:solidFill>
                <a:schemeClr val="dk1"/>
              </a:solidFill>
              <a:prstDash val="solid"/>
              <a:miter lim="800000"/>
              <a:headEnd type="none" w="sm" len="sm"/>
              <a:tailEnd type="none" w="sm" len="sm"/>
            </a:ln>
          </p:spPr>
        </p:cxnSp>
        <p:cxnSp>
          <p:nvCxnSpPr>
            <p:cNvPr id="601" name="Google Shape;601;p20"/>
            <p:cNvCxnSpPr>
              <a:endCxn id="553" idx="2"/>
            </p:cNvCxnSpPr>
            <p:nvPr/>
          </p:nvCxnSpPr>
          <p:spPr>
            <a:xfrm>
              <a:off x="5999952" y="2504568"/>
              <a:ext cx="702600" cy="96900"/>
            </a:xfrm>
            <a:prstGeom prst="straightConnector1">
              <a:avLst/>
            </a:prstGeom>
            <a:noFill/>
            <a:ln w="15875" cap="flat" cmpd="sng">
              <a:solidFill>
                <a:schemeClr val="dk1"/>
              </a:solidFill>
              <a:prstDash val="solid"/>
              <a:miter lim="800000"/>
              <a:headEnd type="none" w="sm" len="sm"/>
              <a:tailEnd type="none" w="sm" len="sm"/>
            </a:ln>
          </p:spPr>
        </p:cxnSp>
        <p:cxnSp>
          <p:nvCxnSpPr>
            <p:cNvPr id="602" name="Google Shape;602;p20"/>
            <p:cNvCxnSpPr>
              <a:stCxn id="555" idx="1"/>
            </p:cNvCxnSpPr>
            <p:nvPr/>
          </p:nvCxnSpPr>
          <p:spPr>
            <a:xfrm rot="10800000">
              <a:off x="6718299" y="2205303"/>
              <a:ext cx="384600" cy="14700"/>
            </a:xfrm>
            <a:prstGeom prst="straightConnector1">
              <a:avLst/>
            </a:prstGeom>
            <a:noFill/>
            <a:ln w="15875" cap="flat" cmpd="sng">
              <a:solidFill>
                <a:schemeClr val="dk1"/>
              </a:solidFill>
              <a:prstDash val="solid"/>
              <a:miter lim="800000"/>
              <a:headEnd type="none" w="sm" len="sm"/>
              <a:tailEnd type="none" w="sm" len="sm"/>
            </a:ln>
          </p:spPr>
        </p:cxnSp>
        <p:cxnSp>
          <p:nvCxnSpPr>
            <p:cNvPr id="603" name="Google Shape;603;p20"/>
            <p:cNvCxnSpPr>
              <a:stCxn id="557" idx="1"/>
            </p:cNvCxnSpPr>
            <p:nvPr/>
          </p:nvCxnSpPr>
          <p:spPr>
            <a:xfrm rot="10800000">
              <a:off x="6726267" y="2236011"/>
              <a:ext cx="349200" cy="505200"/>
            </a:xfrm>
            <a:prstGeom prst="straightConnector1">
              <a:avLst/>
            </a:prstGeom>
            <a:noFill/>
            <a:ln w="15875" cap="flat" cmpd="sng">
              <a:solidFill>
                <a:schemeClr val="dk1"/>
              </a:solidFill>
              <a:prstDash val="solid"/>
              <a:miter lim="800000"/>
              <a:headEnd type="none" w="sm" len="sm"/>
              <a:tailEnd type="none" w="sm" len="sm"/>
            </a:ln>
          </p:spPr>
        </p:cxnSp>
        <p:cxnSp>
          <p:nvCxnSpPr>
            <p:cNvPr id="604" name="Google Shape;604;p20"/>
            <p:cNvCxnSpPr>
              <a:stCxn id="553" idx="1"/>
            </p:cNvCxnSpPr>
            <p:nvPr/>
          </p:nvCxnSpPr>
          <p:spPr>
            <a:xfrm rot="10800000">
              <a:off x="6641595" y="2259243"/>
              <a:ext cx="86400" cy="280800"/>
            </a:xfrm>
            <a:prstGeom prst="straightConnector1">
              <a:avLst/>
            </a:prstGeom>
            <a:noFill/>
            <a:ln w="15875" cap="flat" cmpd="sng">
              <a:solidFill>
                <a:schemeClr val="dk1"/>
              </a:solidFill>
              <a:prstDash val="solid"/>
              <a:miter lim="800000"/>
              <a:headEnd type="none" w="sm" len="sm"/>
              <a:tailEnd type="none" w="sm" len="sm"/>
            </a:ln>
          </p:spPr>
        </p:cxnSp>
        <p:cxnSp>
          <p:nvCxnSpPr>
            <p:cNvPr id="605" name="Google Shape;605;p20"/>
            <p:cNvCxnSpPr>
              <a:stCxn id="555" idx="2"/>
            </p:cNvCxnSpPr>
            <p:nvPr/>
          </p:nvCxnSpPr>
          <p:spPr>
            <a:xfrm flipH="1">
              <a:off x="6856656" y="2281428"/>
              <a:ext cx="220800" cy="254400"/>
            </a:xfrm>
            <a:prstGeom prst="straightConnector1">
              <a:avLst/>
            </a:prstGeom>
            <a:noFill/>
            <a:ln w="15875" cap="flat" cmpd="sng">
              <a:solidFill>
                <a:schemeClr val="dk1"/>
              </a:solidFill>
              <a:prstDash val="solid"/>
              <a:miter lim="800000"/>
              <a:headEnd type="none" w="sm" len="sm"/>
              <a:tailEnd type="none" w="sm" len="sm"/>
            </a:ln>
          </p:spPr>
        </p:cxnSp>
        <p:cxnSp>
          <p:nvCxnSpPr>
            <p:cNvPr id="606" name="Google Shape;606;p20"/>
            <p:cNvCxnSpPr>
              <a:stCxn id="557" idx="2"/>
            </p:cNvCxnSpPr>
            <p:nvPr/>
          </p:nvCxnSpPr>
          <p:spPr>
            <a:xfrm rot="10800000">
              <a:off x="6856824" y="2635536"/>
              <a:ext cx="193200" cy="167100"/>
            </a:xfrm>
            <a:prstGeom prst="straightConnector1">
              <a:avLst/>
            </a:prstGeom>
            <a:noFill/>
            <a:ln w="15875" cap="flat" cmpd="sng">
              <a:solidFill>
                <a:schemeClr val="dk1"/>
              </a:solidFill>
              <a:prstDash val="solid"/>
              <a:miter lim="800000"/>
              <a:headEnd type="none" w="sm" len="sm"/>
              <a:tailEnd type="none" w="sm" len="sm"/>
            </a:ln>
          </p:spPr>
        </p:cxnSp>
        <p:cxnSp>
          <p:nvCxnSpPr>
            <p:cNvPr id="607" name="Google Shape;607;p20"/>
            <p:cNvCxnSpPr>
              <a:stCxn id="557" idx="0"/>
            </p:cNvCxnSpPr>
            <p:nvPr/>
          </p:nvCxnSpPr>
          <p:spPr>
            <a:xfrm rot="10800000" flipH="1">
              <a:off x="7136892" y="2381268"/>
              <a:ext cx="35100" cy="334500"/>
            </a:xfrm>
            <a:prstGeom prst="straightConnector1">
              <a:avLst/>
            </a:prstGeom>
            <a:noFill/>
            <a:ln w="15875" cap="flat" cmpd="sng">
              <a:solidFill>
                <a:schemeClr val="dk1"/>
              </a:solidFill>
              <a:prstDash val="solid"/>
              <a:miter lim="800000"/>
              <a:headEnd type="none" w="sm" len="sm"/>
              <a:tailEnd type="none" w="sm" len="sm"/>
            </a:ln>
          </p:spPr>
        </p:cxnSp>
        <p:sp>
          <p:nvSpPr>
            <p:cNvPr id="608" name="Google Shape;608;p20"/>
            <p:cNvSpPr/>
            <p:nvPr/>
          </p:nvSpPr>
          <p:spPr>
            <a:xfrm>
              <a:off x="3271101" y="1291471"/>
              <a:ext cx="2070422" cy="1683571"/>
            </a:xfrm>
            <a:prstGeom prst="ellipse">
              <a:avLst/>
            </a:prstGeom>
            <a:solidFill>
              <a:srgbClr val="7030A0">
                <a:alpha val="2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9" name="Google Shape;609;p20"/>
            <p:cNvSpPr/>
            <p:nvPr/>
          </p:nvSpPr>
          <p:spPr>
            <a:xfrm rot="-681485">
              <a:off x="4524866" y="2832017"/>
              <a:ext cx="1437321" cy="2107627"/>
            </a:xfrm>
            <a:prstGeom prst="ellipse">
              <a:avLst/>
            </a:prstGeom>
            <a:solidFill>
              <a:schemeClr val="accent5">
                <a:alpha val="2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0" name="Google Shape;610;p20"/>
            <p:cNvSpPr/>
            <p:nvPr/>
          </p:nvSpPr>
          <p:spPr>
            <a:xfrm>
              <a:off x="5568697" y="1879195"/>
              <a:ext cx="2070422" cy="1698763"/>
            </a:xfrm>
            <a:prstGeom prst="ellipse">
              <a:avLst/>
            </a:prstGeom>
            <a:solidFill>
              <a:srgbClr val="548135">
                <a:alpha val="2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11" name="Google Shape;611;p20"/>
            <p:cNvPicPr preferRelativeResize="0"/>
            <p:nvPr/>
          </p:nvPicPr>
          <p:blipFill rotWithShape="1">
            <a:blip r:embed="rId4">
              <a:alphaModFix/>
            </a:blip>
            <a:srcRect r="9801"/>
            <a:stretch/>
          </p:blipFill>
          <p:spPr>
            <a:xfrm>
              <a:off x="2006841" y="2605474"/>
              <a:ext cx="538396" cy="952500"/>
            </a:xfrm>
            <a:prstGeom prst="rect">
              <a:avLst/>
            </a:prstGeom>
            <a:noFill/>
            <a:ln>
              <a:noFill/>
            </a:ln>
          </p:spPr>
        </p:pic>
      </p:grpSp>
      <p:sp>
        <p:nvSpPr>
          <p:cNvPr id="2" name="Todays talk">
            <a:extLst>
              <a:ext uri="{FF2B5EF4-FFF2-40B4-BE49-F238E27FC236}">
                <a16:creationId xmlns:a16="http://schemas.microsoft.com/office/drawing/2014/main" id="{6AA0BAD7-AAC7-23C5-8D1D-8EFBD870798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234535-4C72-858C-CE23-60A76E295084}"/>
              </a:ext>
            </a:extLst>
          </p:cNvPr>
          <p:cNvPicPr>
            <a:picLocks noChangeAspect="1"/>
          </p:cNvPicPr>
          <p:nvPr/>
        </p:nvPicPr>
        <p:blipFill rotWithShape="1">
          <a:blip r:embed="rId3"/>
          <a:srcRect l="6278"/>
          <a:stretch/>
        </p:blipFill>
        <p:spPr>
          <a:xfrm>
            <a:off x="699678" y="1764473"/>
            <a:ext cx="2003009" cy="1178585"/>
          </a:xfrm>
          <a:prstGeom prst="rect">
            <a:avLst/>
          </a:prstGeom>
        </p:spPr>
      </p:pic>
      <p:pic>
        <p:nvPicPr>
          <p:cNvPr id="5" name="Picture 4">
            <a:extLst>
              <a:ext uri="{FF2B5EF4-FFF2-40B4-BE49-F238E27FC236}">
                <a16:creationId xmlns:a16="http://schemas.microsoft.com/office/drawing/2014/main" id="{4949EF33-AD5B-2FB1-578F-FB3159045E1B}"/>
              </a:ext>
            </a:extLst>
          </p:cNvPr>
          <p:cNvPicPr>
            <a:picLocks noChangeAspect="1"/>
          </p:cNvPicPr>
          <p:nvPr/>
        </p:nvPicPr>
        <p:blipFill>
          <a:blip r:embed="rId4"/>
          <a:stretch>
            <a:fillRect/>
          </a:stretch>
        </p:blipFill>
        <p:spPr>
          <a:xfrm>
            <a:off x="3105497" y="1607703"/>
            <a:ext cx="1911869" cy="1634576"/>
          </a:xfrm>
          <a:prstGeom prst="rect">
            <a:avLst/>
          </a:prstGeom>
        </p:spPr>
      </p:pic>
      <p:sp>
        <p:nvSpPr>
          <p:cNvPr id="6" name="TextBox 5">
            <a:extLst>
              <a:ext uri="{FF2B5EF4-FFF2-40B4-BE49-F238E27FC236}">
                <a16:creationId xmlns:a16="http://schemas.microsoft.com/office/drawing/2014/main" id="{7F730CF5-0A7E-CBC2-09D9-F828B9784CC0}"/>
              </a:ext>
            </a:extLst>
          </p:cNvPr>
          <p:cNvSpPr txBox="1"/>
          <p:nvPr/>
        </p:nvSpPr>
        <p:spPr>
          <a:xfrm>
            <a:off x="2743330" y="3397663"/>
            <a:ext cx="2636204" cy="379656"/>
          </a:xfrm>
          <a:prstGeom prst="rect">
            <a:avLst/>
          </a:prstGeom>
          <a:noFill/>
        </p:spPr>
        <p:txBody>
          <a:bodyPr wrap="square" rtlCol="0">
            <a:spAutoFit/>
          </a:bodyPr>
          <a:lstStyle/>
          <a:p>
            <a:pPr algn="ctr"/>
            <a:r>
              <a:rPr lang="en-US" sz="1867" dirty="0">
                <a:solidFill>
                  <a:srgbClr val="7F7F7F"/>
                </a:solidFill>
              </a:rPr>
              <a:t>~ 500M Reads</a:t>
            </a:r>
          </a:p>
        </p:txBody>
      </p:sp>
      <p:sp>
        <p:nvSpPr>
          <p:cNvPr id="7" name="TextBox 6">
            <a:extLst>
              <a:ext uri="{FF2B5EF4-FFF2-40B4-BE49-F238E27FC236}">
                <a16:creationId xmlns:a16="http://schemas.microsoft.com/office/drawing/2014/main" id="{3956DE1C-0863-820E-0627-D46F4D7A310D}"/>
              </a:ext>
            </a:extLst>
          </p:cNvPr>
          <p:cNvSpPr txBox="1"/>
          <p:nvPr/>
        </p:nvSpPr>
        <p:spPr>
          <a:xfrm>
            <a:off x="846100" y="3428415"/>
            <a:ext cx="1614493" cy="379656"/>
          </a:xfrm>
          <a:prstGeom prst="rect">
            <a:avLst/>
          </a:prstGeom>
          <a:noFill/>
        </p:spPr>
        <p:txBody>
          <a:bodyPr wrap="square" rtlCol="0">
            <a:spAutoFit/>
          </a:bodyPr>
          <a:lstStyle/>
          <a:p>
            <a:pPr algn="ctr"/>
            <a:r>
              <a:rPr lang="en-US" sz="1867" dirty="0">
                <a:solidFill>
                  <a:srgbClr val="7F7F7F"/>
                </a:solidFill>
              </a:rPr>
              <a:t>~20M reads</a:t>
            </a:r>
          </a:p>
        </p:txBody>
      </p:sp>
      <p:sp>
        <p:nvSpPr>
          <p:cNvPr id="8" name="TextBox 7">
            <a:extLst>
              <a:ext uri="{FF2B5EF4-FFF2-40B4-BE49-F238E27FC236}">
                <a16:creationId xmlns:a16="http://schemas.microsoft.com/office/drawing/2014/main" id="{D93BF83A-5A22-320F-3F2E-BD757F4C0968}"/>
              </a:ext>
            </a:extLst>
          </p:cNvPr>
          <p:cNvSpPr txBox="1"/>
          <p:nvPr/>
        </p:nvSpPr>
        <p:spPr>
          <a:xfrm>
            <a:off x="609600" y="1139382"/>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MiSeq</a:t>
            </a:r>
            <a:endParaRPr lang="en-US" sz="2000" b="1" dirty="0">
              <a:solidFill>
                <a:srgbClr val="25406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2321142-F4DF-8A52-725E-A0BB0BB651C2}"/>
              </a:ext>
            </a:extLst>
          </p:cNvPr>
          <p:cNvSpPr txBox="1"/>
          <p:nvPr/>
        </p:nvSpPr>
        <p:spPr>
          <a:xfrm>
            <a:off x="3398750" y="1139382"/>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NextSeq</a:t>
            </a:r>
            <a:r>
              <a:rPr lang="en-US" sz="2000" b="1" dirty="0">
                <a:solidFill>
                  <a:srgbClr val="254061"/>
                </a:solidFill>
                <a:latin typeface="Arial" panose="020B0604020202020204" pitchFamily="34" charset="0"/>
                <a:cs typeface="Arial" panose="020B0604020202020204" pitchFamily="34" charset="0"/>
              </a:rPr>
              <a:t> 500</a:t>
            </a:r>
          </a:p>
        </p:txBody>
      </p:sp>
      <p:sp>
        <p:nvSpPr>
          <p:cNvPr id="11" name="TextBox 10">
            <a:extLst>
              <a:ext uri="{FF2B5EF4-FFF2-40B4-BE49-F238E27FC236}">
                <a16:creationId xmlns:a16="http://schemas.microsoft.com/office/drawing/2014/main" id="{1CA19DCC-D474-40AC-7DD8-A577B9FD95F1}"/>
              </a:ext>
            </a:extLst>
          </p:cNvPr>
          <p:cNvSpPr txBox="1"/>
          <p:nvPr/>
        </p:nvSpPr>
        <p:spPr>
          <a:xfrm>
            <a:off x="6187900" y="1121536"/>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NextSeq</a:t>
            </a:r>
            <a:r>
              <a:rPr lang="en-US" sz="2000" b="1" dirty="0">
                <a:solidFill>
                  <a:srgbClr val="254061"/>
                </a:solidFill>
                <a:latin typeface="Arial" panose="020B0604020202020204" pitchFamily="34" charset="0"/>
                <a:cs typeface="Arial" panose="020B0604020202020204" pitchFamily="34" charset="0"/>
              </a:rPr>
              <a:t> 2000</a:t>
            </a:r>
          </a:p>
        </p:txBody>
      </p:sp>
      <p:sp>
        <p:nvSpPr>
          <p:cNvPr id="12" name="TextBox 11">
            <a:extLst>
              <a:ext uri="{FF2B5EF4-FFF2-40B4-BE49-F238E27FC236}">
                <a16:creationId xmlns:a16="http://schemas.microsoft.com/office/drawing/2014/main" id="{625DC190-A663-CCB5-EE13-BC51062C56B9}"/>
              </a:ext>
            </a:extLst>
          </p:cNvPr>
          <p:cNvSpPr txBox="1"/>
          <p:nvPr/>
        </p:nvSpPr>
        <p:spPr>
          <a:xfrm>
            <a:off x="8977050" y="1116967"/>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NovaSeq</a:t>
            </a:r>
            <a:endParaRPr lang="en-US" sz="2000" b="1" dirty="0">
              <a:solidFill>
                <a:srgbClr val="25406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970C977-0E15-8502-8633-F3EA40B0E5C4}"/>
              </a:ext>
            </a:extLst>
          </p:cNvPr>
          <p:cNvSpPr txBox="1"/>
          <p:nvPr/>
        </p:nvSpPr>
        <p:spPr>
          <a:xfrm>
            <a:off x="5662271" y="3397663"/>
            <a:ext cx="2636204" cy="379656"/>
          </a:xfrm>
          <a:prstGeom prst="rect">
            <a:avLst/>
          </a:prstGeom>
          <a:noFill/>
        </p:spPr>
        <p:txBody>
          <a:bodyPr wrap="square" rtlCol="0">
            <a:spAutoFit/>
          </a:bodyPr>
          <a:lstStyle/>
          <a:p>
            <a:pPr algn="ctr"/>
            <a:r>
              <a:rPr lang="en-US" sz="1867" dirty="0">
                <a:solidFill>
                  <a:srgbClr val="7F7F7F"/>
                </a:solidFill>
              </a:rPr>
              <a:t>~ 1.2B Reads</a:t>
            </a:r>
          </a:p>
        </p:txBody>
      </p:sp>
      <p:sp>
        <p:nvSpPr>
          <p:cNvPr id="14" name="TextBox 13">
            <a:extLst>
              <a:ext uri="{FF2B5EF4-FFF2-40B4-BE49-F238E27FC236}">
                <a16:creationId xmlns:a16="http://schemas.microsoft.com/office/drawing/2014/main" id="{637FBFF6-BB22-2E8F-7A0B-A48D8E80CFF5}"/>
              </a:ext>
            </a:extLst>
          </p:cNvPr>
          <p:cNvSpPr txBox="1"/>
          <p:nvPr/>
        </p:nvSpPr>
        <p:spPr>
          <a:xfrm>
            <a:off x="8581212" y="3397663"/>
            <a:ext cx="2636204" cy="379656"/>
          </a:xfrm>
          <a:prstGeom prst="rect">
            <a:avLst/>
          </a:prstGeom>
          <a:noFill/>
        </p:spPr>
        <p:txBody>
          <a:bodyPr wrap="square" rtlCol="0">
            <a:spAutoFit/>
          </a:bodyPr>
          <a:lstStyle/>
          <a:p>
            <a:pPr algn="ctr"/>
            <a:r>
              <a:rPr lang="en-US" sz="1867" dirty="0">
                <a:solidFill>
                  <a:srgbClr val="7F7F7F"/>
                </a:solidFill>
              </a:rPr>
              <a:t>~ 6, 10 or 25B Reads</a:t>
            </a:r>
          </a:p>
        </p:txBody>
      </p:sp>
      <p:pic>
        <p:nvPicPr>
          <p:cNvPr id="16" name="Picture 15" descr="A picture containing text, toiletry, cosmetic&#10;&#10;Description automatically generated">
            <a:extLst>
              <a:ext uri="{FF2B5EF4-FFF2-40B4-BE49-F238E27FC236}">
                <a16:creationId xmlns:a16="http://schemas.microsoft.com/office/drawing/2014/main" id="{5B69C6B4-9876-96D7-7517-9675BD862DA2}"/>
              </a:ext>
            </a:extLst>
          </p:cNvPr>
          <p:cNvPicPr>
            <a:picLocks noChangeAspect="1"/>
          </p:cNvPicPr>
          <p:nvPr/>
        </p:nvPicPr>
        <p:blipFill>
          <a:blip r:embed="rId5"/>
          <a:stretch>
            <a:fillRect/>
          </a:stretch>
        </p:blipFill>
        <p:spPr>
          <a:xfrm>
            <a:off x="6096000" y="1608099"/>
            <a:ext cx="2098259" cy="1348881"/>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70E592D0-6AE8-A790-5B2E-E279F3994C43}"/>
              </a:ext>
            </a:extLst>
          </p:cNvPr>
          <p:cNvPicPr>
            <a:picLocks noChangeAspect="1"/>
          </p:cNvPicPr>
          <p:nvPr/>
        </p:nvPicPr>
        <p:blipFill>
          <a:blip r:embed="rId6"/>
          <a:stretch>
            <a:fillRect/>
          </a:stretch>
        </p:blipFill>
        <p:spPr>
          <a:xfrm>
            <a:off x="9128317" y="1539492"/>
            <a:ext cx="1795725" cy="1795725"/>
          </a:xfrm>
          <a:prstGeom prst="rect">
            <a:avLst/>
          </a:prstGeom>
        </p:spPr>
      </p:pic>
      <p:sp>
        <p:nvSpPr>
          <p:cNvPr id="3" name="Todays talk">
            <a:extLst>
              <a:ext uri="{FF2B5EF4-FFF2-40B4-BE49-F238E27FC236}">
                <a16:creationId xmlns:a16="http://schemas.microsoft.com/office/drawing/2014/main" id="{3A3816E6-9BE1-1F2A-A41D-21CECF4864F7}"/>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algn="ctr">
              <a:lnSpc>
                <a:spcPct val="115000"/>
              </a:lnSpc>
            </a:pPr>
            <a:r>
              <a:rPr lang="en-US" sz="3200" b="1" dirty="0">
                <a:solidFill>
                  <a:srgbClr val="011999"/>
                </a:solidFill>
              </a:rPr>
              <a:t>Sequencers</a:t>
            </a:r>
          </a:p>
        </p:txBody>
      </p:sp>
      <p:pic>
        <p:nvPicPr>
          <p:cNvPr id="2" name="Picture 1" descr="Diagram&#10;&#10;Description automatically generated with low confidence">
            <a:extLst>
              <a:ext uri="{FF2B5EF4-FFF2-40B4-BE49-F238E27FC236}">
                <a16:creationId xmlns:a16="http://schemas.microsoft.com/office/drawing/2014/main" id="{787668E7-A643-B173-AED5-109E6D03B6CB}"/>
              </a:ext>
            </a:extLst>
          </p:cNvPr>
          <p:cNvPicPr>
            <a:picLocks noChangeAspect="1"/>
          </p:cNvPicPr>
          <p:nvPr/>
        </p:nvPicPr>
        <p:blipFill rotWithShape="1">
          <a:blip r:embed="rId7"/>
          <a:srcRect t="43244" r="57527" b="4613"/>
          <a:stretch/>
        </p:blipFill>
        <p:spPr>
          <a:xfrm>
            <a:off x="7552" y="3808071"/>
            <a:ext cx="3806456" cy="3115339"/>
          </a:xfrm>
          <a:prstGeom prst="rect">
            <a:avLst/>
          </a:prstGeom>
        </p:spPr>
      </p:pic>
      <p:pic>
        <p:nvPicPr>
          <p:cNvPr id="10" name="Picture 9" descr="Diagram&#10;&#10;Description automatically generated with low confidence">
            <a:extLst>
              <a:ext uri="{FF2B5EF4-FFF2-40B4-BE49-F238E27FC236}">
                <a16:creationId xmlns:a16="http://schemas.microsoft.com/office/drawing/2014/main" id="{436F7CE9-D9E0-35F7-2649-8F6596E85954}"/>
              </a:ext>
            </a:extLst>
          </p:cNvPr>
          <p:cNvPicPr>
            <a:picLocks noChangeAspect="1"/>
          </p:cNvPicPr>
          <p:nvPr/>
        </p:nvPicPr>
        <p:blipFill rotWithShape="1">
          <a:blip r:embed="rId7"/>
          <a:srcRect l="42630" t="43244" r="32693" b="4613"/>
          <a:stretch/>
        </p:blipFill>
        <p:spPr>
          <a:xfrm>
            <a:off x="4556485" y="3815997"/>
            <a:ext cx="2211572" cy="3115339"/>
          </a:xfrm>
          <a:prstGeom prst="rect">
            <a:avLst/>
          </a:prstGeom>
        </p:spPr>
      </p:pic>
      <p:pic>
        <p:nvPicPr>
          <p:cNvPr id="15" name="Picture 14" descr="Diagram&#10;&#10;Description automatically generated with low confidence">
            <a:extLst>
              <a:ext uri="{FF2B5EF4-FFF2-40B4-BE49-F238E27FC236}">
                <a16:creationId xmlns:a16="http://schemas.microsoft.com/office/drawing/2014/main" id="{D3B6C8CE-A7D9-CEBE-6A35-722369642CDB}"/>
              </a:ext>
            </a:extLst>
          </p:cNvPr>
          <p:cNvPicPr>
            <a:picLocks noChangeAspect="1"/>
          </p:cNvPicPr>
          <p:nvPr/>
        </p:nvPicPr>
        <p:blipFill rotWithShape="1">
          <a:blip r:embed="rId7"/>
          <a:srcRect l="67623" t="43244" b="4613"/>
          <a:stretch/>
        </p:blipFill>
        <p:spPr>
          <a:xfrm>
            <a:off x="8448495" y="3730685"/>
            <a:ext cx="2901638" cy="3115339"/>
          </a:xfrm>
          <a:prstGeom prst="rect">
            <a:avLst/>
          </a:prstGeom>
        </p:spPr>
      </p:pic>
    </p:spTree>
    <p:extLst>
      <p:ext uri="{BB962C8B-B14F-4D97-AF65-F5344CB8AC3E}">
        <p14:creationId xmlns:p14="http://schemas.microsoft.com/office/powerpoint/2010/main" val="37074711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7" name="Google Shape;617;p21"/>
          <p:cNvSpPr txBox="1"/>
          <p:nvPr/>
        </p:nvSpPr>
        <p:spPr>
          <a:xfrm>
            <a:off x="132080" y="1216052"/>
            <a:ext cx="11927840" cy="5517515"/>
          </a:xfrm>
          <a:prstGeom prst="rect">
            <a:avLst/>
          </a:prstGeom>
          <a:noFill/>
          <a:ln>
            <a:noFill/>
          </a:ln>
        </p:spPr>
        <p:txBody>
          <a:bodyPr spcFirstLastPara="1" wrap="square" lIns="91425" tIns="45700" rIns="91425" bIns="45700" anchor="t" anchorCtr="0">
            <a:normAutofit/>
          </a:bodyPr>
          <a:lstStyle/>
          <a:p>
            <a:pPr marL="596900" marR="0" lvl="0" indent="-457200" algn="l" rtl="0">
              <a:lnSpc>
                <a:spcPct val="90000"/>
              </a:lnSpc>
              <a:spcBef>
                <a:spcPts val="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Graph-based clustering is based on </a:t>
            </a:r>
            <a:r>
              <a:rPr lang="en-US" sz="2800" b="1" u="sng" dirty="0">
                <a:solidFill>
                  <a:schemeClr val="dk1"/>
                </a:solidFill>
                <a:latin typeface="Avenir"/>
                <a:ea typeface="Avenir"/>
                <a:cs typeface="Avenir"/>
                <a:sym typeface="Avenir"/>
              </a:rPr>
              <a:t>community detection</a:t>
            </a:r>
            <a:r>
              <a:rPr lang="en-US" sz="2800" b="1" dirty="0">
                <a:solidFill>
                  <a:schemeClr val="dk1"/>
                </a:solidFill>
                <a:latin typeface="Avenir"/>
                <a:ea typeface="Avenir"/>
                <a:cs typeface="Avenir"/>
                <a:sym typeface="Avenir"/>
              </a:rPr>
              <a:t>.</a:t>
            </a:r>
            <a:endParaRPr sz="2800" dirty="0">
              <a:solidFill>
                <a:schemeClr val="dk1"/>
              </a:solidFill>
              <a:latin typeface="Avenir"/>
              <a:ea typeface="Avenir"/>
              <a:cs typeface="Avenir"/>
              <a:sym typeface="Avenir"/>
            </a:endParaRPr>
          </a:p>
          <a:p>
            <a:pPr marL="596900" marR="0" lvl="0" indent="-4572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Many different algorithms for community detection:</a:t>
            </a:r>
            <a:endParaRPr dirty="0"/>
          </a:p>
          <a:p>
            <a:pPr marL="1054100" marR="0" lvl="1" indent="-457200" algn="l" rtl="0">
              <a:lnSpc>
                <a:spcPct val="90000"/>
              </a:lnSpc>
              <a:spcBef>
                <a:spcPts val="500"/>
              </a:spcBef>
              <a:spcAft>
                <a:spcPts val="0"/>
              </a:spcAft>
              <a:buClr>
                <a:schemeClr val="dk1"/>
              </a:buClr>
              <a:buSzPts val="2400"/>
              <a:buFont typeface="NTR"/>
              <a:buChar char="-"/>
            </a:pPr>
            <a:r>
              <a:rPr lang="en-US" sz="2400" b="0" i="0" u="none" strike="noStrike" cap="none" dirty="0">
                <a:solidFill>
                  <a:schemeClr val="dk1"/>
                </a:solidFill>
                <a:latin typeface="Avenir"/>
                <a:ea typeface="Avenir"/>
                <a:cs typeface="Avenir"/>
                <a:sym typeface="Avenir"/>
              </a:rPr>
              <a:t>Louvain (heuristic), </a:t>
            </a:r>
            <a:r>
              <a:rPr lang="en-US" sz="2400" b="0" i="0" u="none" strike="noStrike" cap="none" dirty="0" err="1">
                <a:solidFill>
                  <a:schemeClr val="dk1"/>
                </a:solidFill>
                <a:latin typeface="Avenir"/>
                <a:ea typeface="Avenir"/>
                <a:cs typeface="Avenir"/>
                <a:sym typeface="Avenir"/>
              </a:rPr>
              <a:t>Infomap</a:t>
            </a:r>
            <a:r>
              <a:rPr lang="en-US" sz="2400" b="0" i="0" u="none" strike="noStrike" cap="none" dirty="0">
                <a:solidFill>
                  <a:schemeClr val="dk1"/>
                </a:solidFill>
                <a:latin typeface="Avenir"/>
                <a:ea typeface="Avenir"/>
                <a:cs typeface="Avenir"/>
                <a:sym typeface="Avenir"/>
              </a:rPr>
              <a:t>, </a:t>
            </a:r>
            <a:r>
              <a:rPr lang="en-US" sz="2400" b="0" i="0" u="none" strike="noStrike" cap="none" dirty="0" err="1">
                <a:solidFill>
                  <a:schemeClr val="dk1"/>
                </a:solidFill>
                <a:latin typeface="Avenir"/>
                <a:ea typeface="Avenir"/>
                <a:cs typeface="Avenir"/>
                <a:sym typeface="Avenir"/>
              </a:rPr>
              <a:t>Walktrap</a:t>
            </a:r>
            <a:r>
              <a:rPr lang="en-US" sz="2400" b="0" i="0" u="none" strike="noStrike" cap="none" dirty="0">
                <a:solidFill>
                  <a:schemeClr val="dk1"/>
                </a:solidFill>
                <a:latin typeface="Avenir"/>
                <a:ea typeface="Avenir"/>
                <a:cs typeface="Avenir"/>
                <a:sym typeface="Avenir"/>
              </a:rPr>
              <a:t> </a:t>
            </a:r>
            <a:endParaRPr dirty="0"/>
          </a:p>
          <a:p>
            <a:pPr marL="596900" marR="0" lvl="0" indent="-4572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Most of them are based on </a:t>
            </a:r>
            <a:r>
              <a:rPr lang="en-US" sz="2800" u="sng" dirty="0">
                <a:solidFill>
                  <a:schemeClr val="dk1"/>
                </a:solidFill>
                <a:latin typeface="Avenir"/>
                <a:ea typeface="Avenir"/>
                <a:cs typeface="Avenir"/>
                <a:sym typeface="Avenir"/>
              </a:rPr>
              <a:t>modularity</a:t>
            </a:r>
            <a:r>
              <a:rPr lang="en-US" sz="2800" dirty="0">
                <a:solidFill>
                  <a:schemeClr val="dk1"/>
                </a:solidFill>
                <a:latin typeface="Avenir"/>
                <a:ea typeface="Avenir"/>
                <a:cs typeface="Avenir"/>
                <a:sym typeface="Avenir"/>
              </a:rPr>
              <a:t> maximization</a:t>
            </a:r>
            <a:endParaRPr dirty="0"/>
          </a:p>
        </p:txBody>
      </p:sp>
      <p:pic>
        <p:nvPicPr>
          <p:cNvPr id="618" name="Google Shape;618;p21"/>
          <p:cNvPicPr preferRelativeResize="0"/>
          <p:nvPr/>
        </p:nvPicPr>
        <p:blipFill rotWithShape="1">
          <a:blip r:embed="rId3">
            <a:alphaModFix/>
          </a:blip>
          <a:srcRect/>
          <a:stretch/>
        </p:blipFill>
        <p:spPr>
          <a:xfrm>
            <a:off x="5086350" y="3056119"/>
            <a:ext cx="6184591" cy="3801881"/>
          </a:xfrm>
          <a:prstGeom prst="rect">
            <a:avLst/>
          </a:prstGeom>
          <a:noFill/>
          <a:ln>
            <a:noFill/>
          </a:ln>
        </p:spPr>
      </p:pic>
      <p:sp>
        <p:nvSpPr>
          <p:cNvPr id="2" name="Todays talk">
            <a:extLst>
              <a:ext uri="{FF2B5EF4-FFF2-40B4-BE49-F238E27FC236}">
                <a16:creationId xmlns:a16="http://schemas.microsoft.com/office/drawing/2014/main" id="{3746352F-F403-D65F-B9EA-993FB13FD89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B1366-3C23-0543-A659-99E6633BB8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19"/>
          <a:stretch/>
        </p:blipFill>
        <p:spPr>
          <a:xfrm>
            <a:off x="3135392" y="1275031"/>
            <a:ext cx="5620966" cy="5582969"/>
          </a:xfrm>
          <a:prstGeom prst="rect">
            <a:avLst/>
          </a:prstGeom>
        </p:spPr>
      </p:pic>
      <p:sp>
        <p:nvSpPr>
          <p:cNvPr id="5" name="Todays talk">
            <a:extLst>
              <a:ext uri="{FF2B5EF4-FFF2-40B4-BE49-F238E27FC236}">
                <a16:creationId xmlns:a16="http://schemas.microsoft.com/office/drawing/2014/main" id="{4EDCDCA6-5987-1356-1941-58BAE39A909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Cell state annotation</a:t>
            </a:r>
          </a:p>
        </p:txBody>
      </p:sp>
      <p:sp>
        <p:nvSpPr>
          <p:cNvPr id="7" name="TextBox 6">
            <a:extLst>
              <a:ext uri="{FF2B5EF4-FFF2-40B4-BE49-F238E27FC236}">
                <a16:creationId xmlns:a16="http://schemas.microsoft.com/office/drawing/2014/main" id="{EC4DC703-262B-0306-4752-4D9B78B4DE51}"/>
              </a:ext>
            </a:extLst>
          </p:cNvPr>
          <p:cNvSpPr txBox="1"/>
          <p:nvPr/>
        </p:nvSpPr>
        <p:spPr>
          <a:xfrm>
            <a:off x="8352430" y="1362806"/>
            <a:ext cx="3839570" cy="1938992"/>
          </a:xfrm>
          <a:prstGeom prst="rect">
            <a:avLst/>
          </a:prstGeom>
          <a:noFill/>
        </p:spPr>
        <p:txBody>
          <a:bodyPr wrap="square">
            <a:spAutoFit/>
          </a:bodyPr>
          <a:lstStyle/>
          <a:p>
            <a:r>
              <a:rPr lang="en-US" sz="2400" dirty="0">
                <a:latin typeface="Avenir Book" panose="02000503020000020003" pitchFamily="2" charset="0"/>
              </a:rPr>
              <a:t>Cell types are identified by inspecting genes differentially expressed in one cluster relative to other clusters.</a:t>
            </a:r>
          </a:p>
        </p:txBody>
      </p:sp>
      <p:sp>
        <p:nvSpPr>
          <p:cNvPr id="9" name="TextBox 8">
            <a:extLst>
              <a:ext uri="{FF2B5EF4-FFF2-40B4-BE49-F238E27FC236}">
                <a16:creationId xmlns:a16="http://schemas.microsoft.com/office/drawing/2014/main" id="{00425959-DC26-AA65-3ADC-2FC6941E27E8}"/>
              </a:ext>
            </a:extLst>
          </p:cNvPr>
          <p:cNvSpPr txBox="1"/>
          <p:nvPr/>
        </p:nvSpPr>
        <p:spPr>
          <a:xfrm>
            <a:off x="209624" y="1366334"/>
            <a:ext cx="3120430" cy="2739211"/>
          </a:xfrm>
          <a:prstGeom prst="rect">
            <a:avLst/>
          </a:prstGeom>
          <a:noFill/>
        </p:spPr>
        <p:txBody>
          <a:bodyPr wrap="square" rtlCol="0">
            <a:spAutoFit/>
          </a:bodyPr>
          <a:lstStyle/>
          <a:p>
            <a:r>
              <a:rPr lang="en-US" sz="2400" dirty="0">
                <a:latin typeface="Avenir Book" panose="02000503020000020003" pitchFamily="2" charset="0"/>
              </a:rPr>
              <a:t>500K immune cells collected from healthy humans. </a:t>
            </a:r>
          </a:p>
          <a:p>
            <a:pPr marL="342900" indent="-342900">
              <a:buFont typeface="Arial" panose="020B0604020202020204" pitchFamily="34" charset="0"/>
              <a:buChar char="•"/>
            </a:pPr>
            <a:r>
              <a:rPr lang="en-US" sz="2000" dirty="0">
                <a:latin typeface="Avenir Book" panose="02000503020000020003" pitchFamily="2" charset="0"/>
              </a:rPr>
              <a:t>Immune cells are colored by their cluster identity and visualized in a </a:t>
            </a:r>
            <a:r>
              <a:rPr lang="en-US" sz="2000" dirty="0" err="1">
                <a:latin typeface="Avenir Book" panose="02000503020000020003" pitchFamily="2" charset="0"/>
              </a:rPr>
              <a:t>tSNE</a:t>
            </a:r>
            <a:r>
              <a:rPr lang="en-US" sz="2000" dirty="0">
                <a:latin typeface="Avenir Book" panose="02000503020000020003" pitchFamily="2" charset="0"/>
              </a:rPr>
              <a:t> embedding.</a:t>
            </a:r>
          </a:p>
        </p:txBody>
      </p:sp>
    </p:spTree>
    <p:extLst>
      <p:ext uri="{BB962C8B-B14F-4D97-AF65-F5344CB8AC3E}">
        <p14:creationId xmlns:p14="http://schemas.microsoft.com/office/powerpoint/2010/main" val="50674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C8FBF8-489A-BF4E-84FA-1C718A9B5D1B}"/>
              </a:ext>
            </a:extLst>
          </p:cNvPr>
          <p:cNvSpPr>
            <a:spLocks noGrp="1"/>
          </p:cNvSpPr>
          <p:nvPr>
            <p:ph type="body" idx="1"/>
          </p:nvPr>
        </p:nvSpPr>
        <p:spPr/>
        <p:txBody>
          <a:bodyPr/>
          <a:lstStyle/>
          <a:p>
            <a:r>
              <a:rPr lang="en-US" dirty="0">
                <a:latin typeface="Avenir Book" panose="02000503020000020003" pitchFamily="2" charset="0"/>
              </a:rPr>
              <a:t>Cells exist along multiple continuums</a:t>
            </a:r>
          </a:p>
          <a:p>
            <a:pPr lvl="1"/>
            <a:r>
              <a:rPr lang="en-US" sz="1867" dirty="0">
                <a:latin typeface="Avenir Book" panose="02000503020000020003" pitchFamily="2" charset="0"/>
              </a:rPr>
              <a:t>Ex. Differentiation, inflammatory response, anti-viral response, EMT transition</a:t>
            </a:r>
          </a:p>
          <a:p>
            <a:r>
              <a:rPr lang="en-US" dirty="0">
                <a:latin typeface="Avenir Book" panose="02000503020000020003" pitchFamily="2" charset="0"/>
              </a:rPr>
              <a:t>Conventional profiling techniques puts cells into “buckets”</a:t>
            </a:r>
          </a:p>
          <a:p>
            <a:r>
              <a:rPr lang="en-US" dirty="0">
                <a:latin typeface="Avenir Book" panose="02000503020000020003" pitchFamily="2" charset="0"/>
              </a:rPr>
              <a:t>Unbiased approaches allows us to appreciate how cell types/states relate to each other along a spectrum</a:t>
            </a:r>
          </a:p>
          <a:p>
            <a:r>
              <a:rPr lang="en-US" dirty="0">
                <a:latin typeface="Avenir Book" panose="02000503020000020003" pitchFamily="2" charset="0"/>
              </a:rPr>
              <a:t>We have a hard time conceptualizing this spectrum—so we need to annotate cells similarly to conventional techniques</a:t>
            </a:r>
          </a:p>
          <a:p>
            <a:pPr lvl="1"/>
            <a:r>
              <a:rPr lang="en-US" sz="1867" dirty="0">
                <a:latin typeface="Avenir Book" panose="02000503020000020003" pitchFamily="2" charset="0"/>
              </a:rPr>
              <a:t>Usually with a bit more nuance in determining cell states</a:t>
            </a:r>
          </a:p>
        </p:txBody>
      </p:sp>
      <p:pic>
        <p:nvPicPr>
          <p:cNvPr id="7" name="Content Placeholder 7">
            <a:extLst>
              <a:ext uri="{FF2B5EF4-FFF2-40B4-BE49-F238E27FC236}">
                <a16:creationId xmlns:a16="http://schemas.microsoft.com/office/drawing/2014/main" id="{CEC1783B-C8EE-7341-8274-D041139D22E5}"/>
              </a:ext>
            </a:extLst>
          </p:cNvPr>
          <p:cNvPicPr>
            <a:picLocks noChangeAspect="1"/>
          </p:cNvPicPr>
          <p:nvPr/>
        </p:nvPicPr>
        <p:blipFill>
          <a:blip r:embed="rId2"/>
          <a:stretch>
            <a:fillRect/>
          </a:stretch>
        </p:blipFill>
        <p:spPr>
          <a:xfrm>
            <a:off x="3481951" y="4409150"/>
            <a:ext cx="5228096" cy="1828800"/>
          </a:xfrm>
          <a:prstGeom prst="rect">
            <a:avLst/>
          </a:prstGeom>
          <a:noFill/>
        </p:spPr>
      </p:pic>
      <p:sp>
        <p:nvSpPr>
          <p:cNvPr id="8" name="scRNA-Seq from fresh cells">
            <a:extLst>
              <a:ext uri="{FF2B5EF4-FFF2-40B4-BE49-F238E27FC236}">
                <a16:creationId xmlns:a16="http://schemas.microsoft.com/office/drawing/2014/main" id="{149D381D-B0AE-0212-1C6F-FDB561E20EC9}"/>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What are we actually annotating?</a:t>
            </a:r>
          </a:p>
        </p:txBody>
      </p:sp>
    </p:spTree>
    <p:extLst>
      <p:ext uri="{BB962C8B-B14F-4D97-AF65-F5344CB8AC3E}">
        <p14:creationId xmlns:p14="http://schemas.microsoft.com/office/powerpoint/2010/main" val="28376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13D4B8-6E9F-754D-82AE-1B9DDD2C9F17}"/>
              </a:ext>
            </a:extLst>
          </p:cNvPr>
          <p:cNvSpPr>
            <a:spLocks noGrp="1"/>
          </p:cNvSpPr>
          <p:nvPr>
            <p:ph type="body" idx="1"/>
          </p:nvPr>
        </p:nvSpPr>
        <p:spPr/>
        <p:txBody>
          <a:bodyPr/>
          <a:lstStyle/>
          <a:p>
            <a:r>
              <a:rPr lang="en-US" dirty="0">
                <a:latin typeface="Avenir Book" panose="02000503020000020003" pitchFamily="2" charset="0"/>
              </a:rPr>
              <a:t>Annotating cells in single-cell gene expression data is a challenge!</a:t>
            </a:r>
          </a:p>
          <a:p>
            <a:pPr lvl="1"/>
            <a:r>
              <a:rPr lang="en-US" dirty="0">
                <a:latin typeface="Avenir Book" panose="02000503020000020003" pitchFamily="2" charset="0"/>
              </a:rPr>
              <a:t>-What’s a cell type?</a:t>
            </a:r>
          </a:p>
          <a:p>
            <a:pPr lvl="1"/>
            <a:r>
              <a:rPr lang="en-US" dirty="0">
                <a:latin typeface="Avenir Book" panose="02000503020000020003" pitchFamily="2" charset="0"/>
              </a:rPr>
              <a:t> 	Gene expression is not discrete but mostly a continuum</a:t>
            </a:r>
          </a:p>
          <a:p>
            <a:pPr lvl="1"/>
            <a:r>
              <a:rPr lang="en-US" dirty="0">
                <a:latin typeface="Avenir Book" panose="02000503020000020003" pitchFamily="2" charset="0"/>
              </a:rPr>
              <a:t>	Gene expression ≠ cellular function </a:t>
            </a:r>
          </a:p>
          <a:p>
            <a:pPr lvl="1"/>
            <a:r>
              <a:rPr lang="en-US" dirty="0">
                <a:latin typeface="Avenir Book" panose="02000503020000020003" pitchFamily="2" charset="0"/>
              </a:rPr>
              <a:t>-Resolution</a:t>
            </a:r>
          </a:p>
          <a:p>
            <a:pPr lvl="1"/>
            <a:r>
              <a:rPr lang="en-US" dirty="0">
                <a:latin typeface="Avenir Book" panose="02000503020000020003" pitchFamily="2" charset="0"/>
              </a:rPr>
              <a:t>	Subsets</a:t>
            </a:r>
          </a:p>
          <a:p>
            <a:pPr lvl="1"/>
            <a:r>
              <a:rPr lang="en-US" dirty="0">
                <a:latin typeface="Avenir Book" panose="02000503020000020003" pitchFamily="2" charset="0"/>
              </a:rPr>
              <a:t>	Phenotypes</a:t>
            </a:r>
          </a:p>
          <a:p>
            <a:pPr lvl="1"/>
            <a:r>
              <a:rPr lang="en-US" dirty="0">
                <a:latin typeface="Avenir Book" panose="02000503020000020003" pitchFamily="2" charset="0"/>
              </a:rPr>
              <a:t>	Differentiation</a:t>
            </a:r>
          </a:p>
          <a:p>
            <a:pPr lvl="1"/>
            <a:endParaRPr lang="en-US" dirty="0">
              <a:latin typeface="Avenir Book" panose="02000503020000020003" pitchFamily="2" charset="0"/>
            </a:endParaRPr>
          </a:p>
        </p:txBody>
      </p:sp>
      <p:sp>
        <p:nvSpPr>
          <p:cNvPr id="6" name="Content Placeholder 5">
            <a:extLst>
              <a:ext uri="{FF2B5EF4-FFF2-40B4-BE49-F238E27FC236}">
                <a16:creationId xmlns:a16="http://schemas.microsoft.com/office/drawing/2014/main" id="{82D64199-9091-754A-8F0A-86D2E2A064A1}"/>
              </a:ext>
            </a:extLst>
          </p:cNvPr>
          <p:cNvSpPr>
            <a:spLocks noGrp="1"/>
          </p:cNvSpPr>
          <p:nvPr>
            <p:ph sz="quarter" idx="13"/>
          </p:nvPr>
        </p:nvSpPr>
        <p:spPr/>
        <p:txBody>
          <a:bodyPr>
            <a:normAutofit/>
          </a:bodyPr>
          <a:lstStyle/>
          <a:p>
            <a:r>
              <a:rPr lang="en-US" dirty="0" err="1">
                <a:latin typeface="Avenir Book" panose="02000503020000020003" pitchFamily="2" charset="0"/>
              </a:rPr>
              <a:t>Seumois</a:t>
            </a:r>
            <a:r>
              <a:rPr lang="en-US" dirty="0">
                <a:latin typeface="Avenir Book" panose="02000503020000020003" pitchFamily="2" charset="0"/>
              </a:rPr>
              <a:t> G, </a:t>
            </a:r>
            <a:r>
              <a:rPr lang="en-US" dirty="0" err="1">
                <a:latin typeface="Avenir Book" panose="02000503020000020003" pitchFamily="2" charset="0"/>
              </a:rPr>
              <a:t>Vijayanand</a:t>
            </a:r>
            <a:r>
              <a:rPr lang="en-US" dirty="0">
                <a:latin typeface="Avenir Book" panose="02000503020000020003" pitchFamily="2" charset="0"/>
              </a:rPr>
              <a:t> P 2019 . </a:t>
            </a:r>
            <a:r>
              <a:rPr lang="en-US" i="1" dirty="0">
                <a:latin typeface="Avenir Book" panose="02000503020000020003" pitchFamily="2" charset="0"/>
              </a:rPr>
              <a:t>J Allergy Clin Immunol</a:t>
            </a:r>
            <a:r>
              <a:rPr lang="en-US" dirty="0">
                <a:latin typeface="Avenir Book" panose="02000503020000020003" pitchFamily="2" charset="0"/>
              </a:rPr>
              <a:t>. </a:t>
            </a:r>
          </a:p>
        </p:txBody>
      </p:sp>
      <p:pic>
        <p:nvPicPr>
          <p:cNvPr id="2050" name="Picture 2" descr="Figure thumbnail gr1">
            <a:extLst>
              <a:ext uri="{FF2B5EF4-FFF2-40B4-BE49-F238E27FC236}">
                <a16:creationId xmlns:a16="http://schemas.microsoft.com/office/drawing/2014/main" id="{DDFB9896-503B-F149-B117-987E108330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764"/>
          <a:stretch/>
        </p:blipFill>
        <p:spPr bwMode="auto">
          <a:xfrm>
            <a:off x="5206396" y="2796418"/>
            <a:ext cx="5921224" cy="2791033"/>
          </a:xfrm>
          <a:prstGeom prst="rect">
            <a:avLst/>
          </a:prstGeom>
          <a:noFill/>
          <a:extLst>
            <a:ext uri="{909E8E84-426E-40DD-AFC4-6F175D3DCCD1}">
              <a14:hiddenFill xmlns:a14="http://schemas.microsoft.com/office/drawing/2010/main">
                <a:solidFill>
                  <a:srgbClr val="FFFFFF"/>
                </a:solidFill>
              </a14:hiddenFill>
            </a:ext>
          </a:extLst>
        </p:spPr>
      </p:pic>
      <p:sp>
        <p:nvSpPr>
          <p:cNvPr id="5" name="scRNA-Seq from fresh cells">
            <a:extLst>
              <a:ext uri="{FF2B5EF4-FFF2-40B4-BE49-F238E27FC236}">
                <a16:creationId xmlns:a16="http://schemas.microsoft.com/office/drawing/2014/main" id="{86F4B26B-2E8F-5427-5F8C-573063842F66}"/>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Biology to your data!</a:t>
            </a:r>
          </a:p>
        </p:txBody>
      </p:sp>
    </p:spTree>
    <p:extLst>
      <p:ext uri="{BB962C8B-B14F-4D97-AF65-F5344CB8AC3E}">
        <p14:creationId xmlns:p14="http://schemas.microsoft.com/office/powerpoint/2010/main" val="3105916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EE65D-10FC-45E7-57AC-F181A5439E02}"/>
              </a:ext>
            </a:extLst>
          </p:cNvPr>
          <p:cNvPicPr>
            <a:picLocks noChangeAspect="1"/>
          </p:cNvPicPr>
          <p:nvPr/>
        </p:nvPicPr>
        <p:blipFill>
          <a:blip r:embed="rId2"/>
          <a:stretch>
            <a:fillRect/>
          </a:stretch>
        </p:blipFill>
        <p:spPr>
          <a:xfrm>
            <a:off x="347294" y="1342785"/>
            <a:ext cx="11497411" cy="5061753"/>
          </a:xfrm>
          <a:prstGeom prst="rect">
            <a:avLst/>
          </a:prstGeom>
        </p:spPr>
      </p:pic>
      <p:sp>
        <p:nvSpPr>
          <p:cNvPr id="3" name="Rectangle 2">
            <a:extLst>
              <a:ext uri="{FF2B5EF4-FFF2-40B4-BE49-F238E27FC236}">
                <a16:creationId xmlns:a16="http://schemas.microsoft.com/office/drawing/2014/main" id="{97716DD8-5A1D-97AB-C7EB-5DF106412C52}"/>
              </a:ext>
            </a:extLst>
          </p:cNvPr>
          <p:cNvSpPr/>
          <p:nvPr/>
        </p:nvSpPr>
        <p:spPr>
          <a:xfrm>
            <a:off x="7620000" y="6404538"/>
            <a:ext cx="4572000" cy="646331"/>
          </a:xfrm>
          <a:prstGeom prst="rect">
            <a:avLst/>
          </a:prstGeom>
        </p:spPr>
        <p:txBody>
          <a:bodyPr>
            <a:spAutoFit/>
          </a:bodyPr>
          <a:lstStyle/>
          <a:p>
            <a:pPr algn="r"/>
            <a:r>
              <a:rPr lang="en-US" sz="1200" dirty="0">
                <a:latin typeface="Avenir" panose="02000503020000020003" pitchFamily="2" charset="0"/>
              </a:rPr>
              <a:t>Clarke, Z. A. at </a:t>
            </a:r>
            <a:r>
              <a:rPr lang="en-US" sz="1200" i="1" dirty="0">
                <a:latin typeface="Avenir" panose="02000503020000020003" pitchFamily="2" charset="0"/>
              </a:rPr>
              <a:t>al. </a:t>
            </a:r>
            <a:r>
              <a:rPr lang="en-US" sz="1200" dirty="0">
                <a:latin typeface="Avenir" panose="02000503020000020003" pitchFamily="2" charset="0"/>
              </a:rPr>
              <a:t>(2021) </a:t>
            </a:r>
            <a:r>
              <a:rPr lang="en-US" sz="1200" i="1" dirty="0">
                <a:latin typeface="Avenir" panose="02000503020000020003" pitchFamily="2" charset="0"/>
              </a:rPr>
              <a:t>Nature Protocols</a:t>
            </a:r>
            <a:r>
              <a:rPr lang="en-US" sz="1200" dirty="0">
                <a:latin typeface="Avenir" panose="02000503020000020003" pitchFamily="2" charset="0"/>
              </a:rPr>
              <a:t>. 16: 2749-2764.</a:t>
            </a:r>
          </a:p>
          <a:p>
            <a:pPr algn="r"/>
            <a:r>
              <a:rPr lang="en-US" sz="1200" dirty="0" err="1">
                <a:latin typeface="Avenir" panose="02000503020000020003" pitchFamily="2" charset="0"/>
              </a:rPr>
              <a:t>Abdelaal</a:t>
            </a:r>
            <a:r>
              <a:rPr lang="en-US" sz="1200" dirty="0">
                <a:latin typeface="Avenir" panose="02000503020000020003" pitchFamily="2" charset="0"/>
              </a:rPr>
              <a:t>, T. et al., (2019</a:t>
            </a:r>
            <a:r>
              <a:rPr lang="en-US" sz="1200" i="1" dirty="0">
                <a:latin typeface="Avenir" panose="02000503020000020003" pitchFamily="2" charset="0"/>
              </a:rPr>
              <a:t>) Genome Biology. </a:t>
            </a:r>
            <a:r>
              <a:rPr lang="en-US" sz="1200" dirty="0">
                <a:latin typeface="Avenir" panose="02000503020000020003" pitchFamily="2" charset="0"/>
              </a:rPr>
              <a:t>20:194.  </a:t>
            </a:r>
          </a:p>
          <a:p>
            <a:pPr algn="r"/>
            <a:endParaRPr lang="en-US" sz="1200" dirty="0">
              <a:latin typeface="Avenir" panose="02000503020000020003" pitchFamily="2" charset="0"/>
            </a:endParaRPr>
          </a:p>
        </p:txBody>
      </p:sp>
      <p:sp>
        <p:nvSpPr>
          <p:cNvPr id="4" name="Todays talk">
            <a:extLst>
              <a:ext uri="{FF2B5EF4-FFF2-40B4-BE49-F238E27FC236}">
                <a16:creationId xmlns:a16="http://schemas.microsoft.com/office/drawing/2014/main" id="{8B888EF2-18F7-2A5E-36EB-3B871D99CBA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How to identify the cell types of clustered cells? </a:t>
            </a:r>
          </a:p>
        </p:txBody>
      </p:sp>
    </p:spTree>
    <p:extLst>
      <p:ext uri="{BB962C8B-B14F-4D97-AF65-F5344CB8AC3E}">
        <p14:creationId xmlns:p14="http://schemas.microsoft.com/office/powerpoint/2010/main" val="606761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r>
              <a:rPr lang="en-US" dirty="0">
                <a:latin typeface="Avenir Book" panose="02000503020000020003" pitchFamily="2" charset="0"/>
              </a:rPr>
              <a:t>Three main approaches to assigning clusters</a:t>
            </a:r>
          </a:p>
          <a:p>
            <a:pPr lvl="1"/>
            <a:r>
              <a:rPr lang="en-US" sz="1867" dirty="0">
                <a:latin typeface="Avenir Book" panose="02000503020000020003" pitchFamily="2" charset="0"/>
              </a:rPr>
              <a:t>Annotating based on known marker genes</a:t>
            </a:r>
          </a:p>
          <a:p>
            <a:pPr lvl="1"/>
            <a:r>
              <a:rPr lang="en-US" sz="1867" dirty="0">
                <a:latin typeface="Avenir Book" panose="02000503020000020003" pitchFamily="2" charset="0"/>
              </a:rPr>
              <a:t>Annotating on differential gene expression</a:t>
            </a:r>
          </a:p>
          <a:p>
            <a:pPr lvl="1"/>
            <a:r>
              <a:rPr lang="en-US" sz="1867" dirty="0">
                <a:latin typeface="Avenir Book" panose="02000503020000020003" pitchFamily="2" charset="0"/>
              </a:rPr>
              <a:t>Annotating on previously reported module scoring</a:t>
            </a:r>
          </a:p>
          <a:p>
            <a:r>
              <a:rPr lang="en-US" dirty="0">
                <a:latin typeface="Avenir Book" panose="02000503020000020003" pitchFamily="2" charset="0"/>
              </a:rPr>
              <a:t>Edge cases</a:t>
            </a:r>
          </a:p>
          <a:p>
            <a:pPr lvl="1"/>
            <a:r>
              <a:rPr lang="en-US" sz="1867" dirty="0">
                <a:latin typeface="Avenir Book" panose="02000503020000020003" pitchFamily="2" charset="0"/>
              </a:rPr>
              <a:t>Doublets</a:t>
            </a:r>
          </a:p>
          <a:p>
            <a:pPr lvl="1"/>
            <a:r>
              <a:rPr lang="en-US" sz="1867" dirty="0">
                <a:latin typeface="Avenir Book" panose="02000503020000020003" pitchFamily="2" charset="0"/>
              </a:rPr>
              <a:t>Low-quality cells</a:t>
            </a:r>
          </a:p>
          <a:p>
            <a:pPr lvl="1"/>
            <a:r>
              <a:rPr lang="en-US" sz="1867" dirty="0">
                <a:latin typeface="Avenir Book" panose="02000503020000020003" pitchFamily="2" charset="0"/>
              </a:rPr>
              <a:t>Host-pathogen annotations</a:t>
            </a:r>
          </a:p>
          <a:p>
            <a:r>
              <a:rPr lang="en-US" dirty="0">
                <a:latin typeface="Avenir Book" panose="02000503020000020003" pitchFamily="2" charset="0"/>
              </a:rPr>
              <a:t>Clustering accuracy</a:t>
            </a:r>
          </a:p>
          <a:p>
            <a:pPr lvl="1"/>
            <a:r>
              <a:rPr lang="en-US" sz="1867" dirty="0">
                <a:latin typeface="Avenir Book" panose="02000503020000020003" pitchFamily="2" charset="0"/>
              </a:rPr>
              <a:t>Over-clustering</a:t>
            </a:r>
          </a:p>
          <a:p>
            <a:pPr lvl="1"/>
            <a:r>
              <a:rPr lang="en-US" sz="1867" dirty="0">
                <a:latin typeface="Avenir Book" panose="02000503020000020003" pitchFamily="2" charset="0"/>
              </a:rPr>
              <a:t>Under-clustering</a:t>
            </a:r>
          </a:p>
          <a:p>
            <a:pPr lvl="1"/>
            <a:r>
              <a:rPr lang="en-US" sz="1867" dirty="0">
                <a:latin typeface="Avenir Book" panose="02000503020000020003" pitchFamily="2" charset="0"/>
              </a:rPr>
              <a:t>Iterative clustering </a:t>
            </a: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BE9D79FA-93F5-15D2-AB83-56D3591ED207}"/>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1: De novo cluster annotation</a:t>
            </a:r>
          </a:p>
        </p:txBody>
      </p:sp>
    </p:spTree>
    <p:extLst>
      <p:ext uri="{BB962C8B-B14F-4D97-AF65-F5344CB8AC3E}">
        <p14:creationId xmlns:p14="http://schemas.microsoft.com/office/powerpoint/2010/main" val="93778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08ABA0-1C9F-8F44-8A85-E0C212CDB6CC}"/>
              </a:ext>
            </a:extLst>
          </p:cNvPr>
          <p:cNvSpPr>
            <a:spLocks noGrp="1"/>
          </p:cNvSpPr>
          <p:nvPr>
            <p:ph type="body" idx="1"/>
          </p:nvPr>
        </p:nvSpPr>
        <p:spPr>
          <a:xfrm>
            <a:off x="609604" y="1027135"/>
            <a:ext cx="5690988" cy="5441953"/>
          </a:xfrm>
        </p:spPr>
        <p:txBody>
          <a:bodyPr>
            <a:normAutofit/>
          </a:bodyPr>
          <a:lstStyle/>
          <a:p>
            <a:r>
              <a:rPr lang="en-US" dirty="0">
                <a:latin typeface="Avenir Book" panose="02000503020000020003" pitchFamily="2" charset="0"/>
              </a:rPr>
              <a:t>Requires understanding of expected cell types and their markers</a:t>
            </a:r>
          </a:p>
          <a:p>
            <a:pPr lvl="1"/>
            <a:r>
              <a:rPr lang="en-US" sz="1867" dirty="0">
                <a:latin typeface="Avenir Book" panose="02000503020000020003" pitchFamily="2" charset="0"/>
              </a:rPr>
              <a:t>Biological expertise here is critical</a:t>
            </a:r>
          </a:p>
          <a:p>
            <a:r>
              <a:rPr lang="en-US" dirty="0">
                <a:latin typeface="Avenir Book" panose="02000503020000020003" pitchFamily="2" charset="0"/>
              </a:rPr>
              <a:t>Many protein and RNA markers overlap</a:t>
            </a:r>
          </a:p>
          <a:p>
            <a:pPr lvl="1"/>
            <a:r>
              <a:rPr lang="en-US" sz="1867" dirty="0">
                <a:latin typeface="Avenir Book" panose="02000503020000020003" pitchFamily="2" charset="0"/>
              </a:rPr>
              <a:t>However, not all protein markers translate well into RNA space</a:t>
            </a:r>
          </a:p>
          <a:p>
            <a:r>
              <a:rPr lang="en-US" dirty="0">
                <a:latin typeface="Avenir Book" panose="02000503020000020003" pitchFamily="2" charset="0"/>
              </a:rPr>
              <a:t>Experience with cell types in sample and scRNA-seq will help identify which protein markers do or do not translate to RNA space </a:t>
            </a:r>
          </a:p>
          <a:p>
            <a:r>
              <a:rPr lang="en-US" dirty="0">
                <a:latin typeface="Avenir Book" panose="02000503020000020003" pitchFamily="2" charset="0"/>
              </a:rPr>
              <a:t>Useful for identifying coarse cell types and states, but difficult to identify novel cell states in disease</a:t>
            </a:r>
          </a:p>
        </p:txBody>
      </p:sp>
      <p:sp>
        <p:nvSpPr>
          <p:cNvPr id="7" name="scRNA-Seq from fresh cells">
            <a:extLst>
              <a:ext uri="{FF2B5EF4-FFF2-40B4-BE49-F238E27FC236}">
                <a16:creationId xmlns:a16="http://schemas.microsoft.com/office/drawing/2014/main" id="{1E445DC1-F141-534A-6E45-806A087A767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based on known marker genes</a:t>
            </a:r>
          </a:p>
        </p:txBody>
      </p:sp>
      <p:pic>
        <p:nvPicPr>
          <p:cNvPr id="14338" name="Picture 2">
            <a:extLst>
              <a:ext uri="{FF2B5EF4-FFF2-40B4-BE49-F238E27FC236}">
                <a16:creationId xmlns:a16="http://schemas.microsoft.com/office/drawing/2014/main" id="{F4846475-4613-1F0C-C9B6-FA0657BF5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756" y="1584957"/>
            <a:ext cx="5288340" cy="4230671"/>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3">
            <a:extLst>
              <a:ext uri="{FF2B5EF4-FFF2-40B4-BE49-F238E27FC236}">
                <a16:creationId xmlns:a16="http://schemas.microsoft.com/office/drawing/2014/main" id="{9A782E6D-4E5D-0991-94EF-41CBC1795270}"/>
              </a:ext>
            </a:extLst>
          </p:cNvPr>
          <p:cNvSpPr txBox="1"/>
          <p:nvPr/>
        </p:nvSpPr>
        <p:spPr>
          <a:xfrm>
            <a:off x="8830849" y="6568177"/>
            <a:ext cx="3303999"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Source:</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 </a:t>
            </a:r>
            <a:r>
              <a:rPr kumimoji="0" lang="en-US"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Seurat documentation</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spTree>
    <p:extLst>
      <p:ext uri="{BB962C8B-B14F-4D97-AF65-F5344CB8AC3E}">
        <p14:creationId xmlns:p14="http://schemas.microsoft.com/office/powerpoint/2010/main" val="399364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FFAE6D-856E-1B4E-A12C-A3684928362A}"/>
              </a:ext>
            </a:extLst>
          </p:cNvPr>
          <p:cNvSpPr>
            <a:spLocks noGrp="1"/>
          </p:cNvSpPr>
          <p:nvPr>
            <p:ph type="body" idx="1"/>
          </p:nvPr>
        </p:nvSpPr>
        <p:spPr>
          <a:xfrm>
            <a:off x="609604" y="1039662"/>
            <a:ext cx="5615832" cy="5599133"/>
          </a:xfrm>
        </p:spPr>
        <p:txBody>
          <a:bodyPr>
            <a:normAutofit fontScale="92500" lnSpcReduction="20000"/>
          </a:bodyPr>
          <a:lstStyle/>
          <a:p>
            <a:r>
              <a:rPr lang="en-US" dirty="0">
                <a:latin typeface="Avenir Book" panose="02000503020000020003" pitchFamily="2" charset="0"/>
              </a:rPr>
              <a:t>Begin with one-against-all differential expression test</a:t>
            </a:r>
          </a:p>
          <a:p>
            <a:r>
              <a:rPr lang="en-US" dirty="0">
                <a:latin typeface="Avenir Book" panose="02000503020000020003" pitchFamily="2" charset="0"/>
              </a:rPr>
              <a:t>Known marker genes that are highly expressed should show up</a:t>
            </a:r>
          </a:p>
          <a:p>
            <a:r>
              <a:rPr lang="en-US" dirty="0">
                <a:latin typeface="Avenir Book" panose="02000503020000020003" pitchFamily="2" charset="0"/>
              </a:rPr>
              <a:t>Top 20 to 30 genes should give an indication of the cell states as well as cell type</a:t>
            </a:r>
          </a:p>
          <a:p>
            <a:pPr lvl="1"/>
            <a:r>
              <a:rPr lang="en-US" sz="1867" dirty="0">
                <a:latin typeface="Avenir Book" panose="02000503020000020003" pitchFamily="2" charset="0"/>
              </a:rPr>
              <a:t>Easier to annotate based on upregulated rather than downregulated genes</a:t>
            </a:r>
          </a:p>
          <a:p>
            <a:pPr lvl="1"/>
            <a:r>
              <a:rPr lang="en-US" sz="1867" dirty="0">
                <a:latin typeface="Avenir Book" panose="02000503020000020003" pitchFamily="2" charset="0"/>
              </a:rPr>
              <a:t>Ex. Inflammatory, anti-viral, low-quality, etc.</a:t>
            </a:r>
          </a:p>
          <a:p>
            <a:r>
              <a:rPr lang="en-US" dirty="0">
                <a:latin typeface="Avenir Book" panose="02000503020000020003" pitchFamily="2" charset="0"/>
              </a:rPr>
              <a:t>There will likely be clusters that are very similar to each other</a:t>
            </a:r>
          </a:p>
          <a:p>
            <a:pPr lvl="1"/>
            <a:r>
              <a:rPr lang="en-US" sz="1867" dirty="0">
                <a:latin typeface="Avenir Book" panose="02000503020000020003" pitchFamily="2" charset="0"/>
              </a:rPr>
              <a:t>Run differential gene expression between those similar clusters ONLY to figure out what’s different between them</a:t>
            </a:r>
          </a:p>
          <a:p>
            <a:pPr lvl="1"/>
            <a:r>
              <a:rPr lang="en-US" sz="1867" dirty="0">
                <a:latin typeface="Avenir Book" panose="02000503020000020003" pitchFamily="2" charset="0"/>
              </a:rPr>
              <a:t>If differential gene expression doesn’t make sense biologically, combine clusters into one</a:t>
            </a:r>
          </a:p>
          <a:p>
            <a:r>
              <a:rPr lang="en-US" dirty="0">
                <a:latin typeface="Avenir Book" panose="02000503020000020003" pitchFamily="2" charset="0"/>
              </a:rPr>
              <a:t>This is an iterative process</a:t>
            </a:r>
          </a:p>
          <a:p>
            <a:pPr lvl="1"/>
            <a:r>
              <a:rPr lang="en-US" sz="1867" dirty="0">
                <a:latin typeface="Avenir Book" panose="02000503020000020003" pitchFamily="2" charset="0"/>
              </a:rPr>
              <a:t>You should not expect to be able to confidently identify all your cell clusters on your first pass</a:t>
            </a:r>
          </a:p>
        </p:txBody>
      </p:sp>
      <p:sp>
        <p:nvSpPr>
          <p:cNvPr id="10" name="scRNA-Seq from fresh cells">
            <a:extLst>
              <a:ext uri="{FF2B5EF4-FFF2-40B4-BE49-F238E27FC236}">
                <a16:creationId xmlns:a16="http://schemas.microsoft.com/office/drawing/2014/main" id="{EAD95AFF-74CA-DCE9-6B3E-9DFE348B27DB}"/>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on differential gene expression</a:t>
            </a:r>
          </a:p>
        </p:txBody>
      </p:sp>
      <p:pic>
        <p:nvPicPr>
          <p:cNvPr id="15362" name="Picture 2">
            <a:extLst>
              <a:ext uri="{FF2B5EF4-FFF2-40B4-BE49-F238E27FC236}">
                <a16:creationId xmlns:a16="http://schemas.microsoft.com/office/drawing/2014/main" id="{75DDE6A4-0F08-0AC5-2459-825E50EF0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326" y="1421705"/>
            <a:ext cx="5409678" cy="4327742"/>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3">
            <a:extLst>
              <a:ext uri="{FF2B5EF4-FFF2-40B4-BE49-F238E27FC236}">
                <a16:creationId xmlns:a16="http://schemas.microsoft.com/office/drawing/2014/main" id="{9B92D3E9-12F8-C55C-F588-7E0567750329}"/>
              </a:ext>
            </a:extLst>
          </p:cNvPr>
          <p:cNvSpPr txBox="1"/>
          <p:nvPr/>
        </p:nvSpPr>
        <p:spPr>
          <a:xfrm>
            <a:off x="8830849" y="6568177"/>
            <a:ext cx="3303999" cy="289823"/>
          </a:xfrm>
          <a:prstGeom prst="rect">
            <a:avLst/>
          </a:prstGeom>
        </p:spPr>
        <p:txBody>
          <a:bodyPr vert="horz" wrap="square" lIns="0" tIns="12700" rIns="0" bIns="0" rtlCol="0">
            <a:spAutoFit/>
          </a:bodyPr>
          <a:lstStyle/>
          <a:p>
            <a:pPr marL="12700" marR="0" lvl="0" indent="0" algn="r" defTabSz="914400" eaLnBrk="1" fontAlgn="auto" latinLnBrk="0" hangingPunct="1">
              <a:lnSpc>
                <a:spcPct val="100000"/>
              </a:lnSpc>
              <a:spcBef>
                <a:spcPts val="100"/>
              </a:spcBef>
              <a:spcAft>
                <a:spcPts val="0"/>
              </a:spcAft>
              <a:buClrTx/>
              <a:buSzTx/>
              <a:buFontTx/>
              <a:buNone/>
              <a:tabLst/>
              <a:defRPr/>
            </a:pPr>
            <a:r>
              <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Source:</a:t>
            </a:r>
            <a:r>
              <a:rPr kumimoji="0" sz="1800" b="0" i="1" u="none" strike="noStrike" kern="0" cap="none" spc="-10" normalizeH="0" baseline="0" noProof="0" dirty="0">
                <a:ln>
                  <a:noFill/>
                </a:ln>
                <a:solidFill>
                  <a:sysClr val="windowText" lastClr="000000"/>
                </a:solidFill>
                <a:effectLst/>
                <a:uLnTx/>
                <a:uFillTx/>
                <a:latin typeface="Avenir Book" panose="02000503020000020003" pitchFamily="2" charset="0"/>
                <a:cs typeface="Calibri"/>
              </a:rPr>
              <a:t> </a:t>
            </a:r>
            <a:r>
              <a:rPr kumimoji="0" lang="en-US"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rPr>
              <a:t>Seurat documentation</a:t>
            </a:r>
            <a:endParaRPr kumimoji="0" sz="1800" b="0" i="1" u="none" strike="noStrike" kern="0" cap="none" spc="0" normalizeH="0" baseline="0" noProof="0" dirty="0">
              <a:ln>
                <a:noFill/>
              </a:ln>
              <a:solidFill>
                <a:sysClr val="windowText" lastClr="000000"/>
              </a:solidFill>
              <a:effectLst/>
              <a:uLnTx/>
              <a:uFillTx/>
              <a:latin typeface="Avenir Book" panose="02000503020000020003" pitchFamily="2" charset="0"/>
              <a:cs typeface="Calibri"/>
            </a:endParaRPr>
          </a:p>
        </p:txBody>
      </p:sp>
    </p:spTree>
    <p:extLst>
      <p:ext uri="{BB962C8B-B14F-4D97-AF65-F5344CB8AC3E}">
        <p14:creationId xmlns:p14="http://schemas.microsoft.com/office/powerpoint/2010/main" val="20889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B7EA8-0C7F-FC4C-9CF2-CB1E4F491FE1}"/>
              </a:ext>
            </a:extLst>
          </p:cNvPr>
          <p:cNvSpPr>
            <a:spLocks noGrp="1"/>
          </p:cNvSpPr>
          <p:nvPr>
            <p:ph type="body" idx="1"/>
          </p:nvPr>
        </p:nvSpPr>
        <p:spPr/>
        <p:txBody>
          <a:bodyPr/>
          <a:lstStyle/>
          <a:p>
            <a:r>
              <a:rPr lang="en-US" dirty="0">
                <a:latin typeface="Avenir Book" panose="02000503020000020003" pitchFamily="2" charset="0"/>
              </a:rPr>
              <a:t>Supplementary tables will usually list differential gene expression used for assigning clusters in other studies</a:t>
            </a:r>
          </a:p>
          <a:p>
            <a:pPr lvl="1"/>
            <a:r>
              <a:rPr lang="en-US" sz="1867" dirty="0">
                <a:latin typeface="Avenir Book" panose="02000503020000020003" pitchFamily="2" charset="0"/>
              </a:rPr>
              <a:t>Use these to your advantage</a:t>
            </a:r>
          </a:p>
          <a:p>
            <a:pPr lvl="1"/>
            <a:r>
              <a:rPr lang="en-US" sz="1867" dirty="0">
                <a:latin typeface="Avenir Book" panose="02000503020000020003" pitchFamily="2" charset="0"/>
              </a:rPr>
              <a:t>Great for checking work</a:t>
            </a:r>
          </a:p>
          <a:p>
            <a:r>
              <a:rPr lang="en-US" dirty="0">
                <a:latin typeface="Avenir Book" panose="02000503020000020003" pitchFamily="2" charset="0"/>
              </a:rPr>
              <a:t>Make sure species and system are correct</a:t>
            </a:r>
          </a:p>
          <a:p>
            <a:r>
              <a:rPr lang="en-US" dirty="0">
                <a:latin typeface="Avenir Book" panose="02000503020000020003" pitchFamily="2" charset="0"/>
              </a:rPr>
              <a:t>Technology used may influence results</a:t>
            </a:r>
          </a:p>
          <a:p>
            <a:endParaRPr lang="en-US" dirty="0">
              <a:latin typeface="Avenir Book" panose="02000503020000020003" pitchFamily="2" charset="0"/>
            </a:endParaRPr>
          </a:p>
          <a:p>
            <a:endParaRPr lang="en-US" dirty="0">
              <a:latin typeface="Avenir Book" panose="02000503020000020003" pitchFamily="2" charset="0"/>
            </a:endParaRPr>
          </a:p>
          <a:p>
            <a:endParaRPr lang="en-US" dirty="0">
              <a:latin typeface="Avenir Book" panose="02000503020000020003" pitchFamily="2" charset="0"/>
            </a:endParaRPr>
          </a:p>
        </p:txBody>
      </p:sp>
      <p:sp>
        <p:nvSpPr>
          <p:cNvPr id="5" name="Content Placeholder 4">
            <a:extLst>
              <a:ext uri="{FF2B5EF4-FFF2-40B4-BE49-F238E27FC236}">
                <a16:creationId xmlns:a16="http://schemas.microsoft.com/office/drawing/2014/main" id="{38CD84C9-04A4-1741-8A4A-0D66CFD73C63}"/>
              </a:ext>
            </a:extLst>
          </p:cNvPr>
          <p:cNvSpPr>
            <a:spLocks noGrp="1"/>
          </p:cNvSpPr>
          <p:nvPr>
            <p:ph sz="quarter" idx="13"/>
          </p:nvPr>
        </p:nvSpPr>
        <p:spPr/>
        <p:txBody>
          <a:bodyPr>
            <a:noAutofit/>
          </a:bodyPr>
          <a:lstStyle/>
          <a:p>
            <a:r>
              <a:rPr lang="en-US" b="1" dirty="0">
                <a:latin typeface="Avenir Book" panose="02000503020000020003" pitchFamily="2" charset="0"/>
              </a:rPr>
              <a:t>These basic techniques should not be used in a vacuum—they build on each other to convince you that you have annotated your clusters correctly</a:t>
            </a: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B3356DB0-4668-2814-EA92-F99658887945}"/>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on previously reported module scoring</a:t>
            </a:r>
          </a:p>
        </p:txBody>
      </p:sp>
    </p:spTree>
    <p:extLst>
      <p:ext uri="{BB962C8B-B14F-4D97-AF65-F5344CB8AC3E}">
        <p14:creationId xmlns:p14="http://schemas.microsoft.com/office/powerpoint/2010/main" val="220480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r>
              <a:rPr lang="en-US" dirty="0">
                <a:latin typeface="Avenir Book" panose="02000503020000020003" pitchFamily="2" charset="0"/>
              </a:rPr>
              <a:t>Marker genes and databases</a:t>
            </a:r>
          </a:p>
          <a:p>
            <a:pPr lvl="1"/>
            <a:r>
              <a:rPr lang="en-US" dirty="0">
                <a:latin typeface="Avenir Book" panose="02000503020000020003" pitchFamily="2" charset="0"/>
              </a:rPr>
              <a:t>Literature</a:t>
            </a:r>
          </a:p>
          <a:p>
            <a:pPr lvl="1"/>
            <a:r>
              <a:rPr lang="en-US" dirty="0">
                <a:latin typeface="Avenir Book" panose="02000503020000020003" pitchFamily="2" charset="0"/>
              </a:rPr>
              <a:t>Tissue and protein DB</a:t>
            </a:r>
          </a:p>
          <a:p>
            <a:pPr lvl="1"/>
            <a:r>
              <a:rPr lang="en-US" dirty="0">
                <a:latin typeface="Avenir Book" panose="02000503020000020003" pitchFamily="2" charset="0"/>
              </a:rPr>
              <a:t>Single-cell atlases</a:t>
            </a:r>
          </a:p>
          <a:p>
            <a:r>
              <a:rPr lang="en-US" dirty="0">
                <a:latin typeface="Avenir Book" panose="02000503020000020003" pitchFamily="2" charset="0"/>
              </a:rPr>
              <a:t>Automated tools</a:t>
            </a:r>
          </a:p>
          <a:p>
            <a:pPr lvl="1"/>
            <a:r>
              <a:rPr lang="en-US" dirty="0">
                <a:latin typeface="Avenir Book" panose="02000503020000020003" pitchFamily="2" charset="0"/>
              </a:rPr>
              <a:t>Correlation-based</a:t>
            </a:r>
          </a:p>
          <a:p>
            <a:pPr lvl="1"/>
            <a:r>
              <a:rPr lang="en-US" dirty="0">
                <a:latin typeface="Avenir Book" panose="02000503020000020003" pitchFamily="2" charset="0"/>
              </a:rPr>
              <a:t>Supervised classification</a:t>
            </a:r>
          </a:p>
        </p:txBody>
      </p:sp>
      <p:sp>
        <p:nvSpPr>
          <p:cNvPr id="7" name="scRNA-Seq from fresh cells">
            <a:extLst>
              <a:ext uri="{FF2B5EF4-FFF2-40B4-BE49-F238E27FC236}">
                <a16:creationId xmlns:a16="http://schemas.microsoft.com/office/drawing/2014/main" id="{9DC4FCDD-414D-B73D-F498-8C54A37AB933}"/>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Databases and Reference atlases</a:t>
            </a:r>
          </a:p>
        </p:txBody>
      </p:sp>
    </p:spTree>
    <p:extLst>
      <p:ext uri="{BB962C8B-B14F-4D97-AF65-F5344CB8AC3E}">
        <p14:creationId xmlns:p14="http://schemas.microsoft.com/office/powerpoint/2010/main" val="3812664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odays talk">
            <a:extLst>
              <a:ext uri="{FF2B5EF4-FFF2-40B4-BE49-F238E27FC236}">
                <a16:creationId xmlns:a16="http://schemas.microsoft.com/office/drawing/2014/main" id="{3A3816E6-9BE1-1F2A-A41D-21CECF4864F7}"/>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algn="ctr">
              <a:lnSpc>
                <a:spcPct val="115000"/>
              </a:lnSpc>
            </a:pPr>
            <a:r>
              <a:rPr lang="en-US" sz="2400" b="1" dirty="0">
                <a:solidFill>
                  <a:srgbClr val="011999"/>
                </a:solidFill>
              </a:rPr>
              <a:t>Nonpatterned flow cells can lead to greater data loss due to over-clustering</a:t>
            </a:r>
          </a:p>
        </p:txBody>
      </p:sp>
      <p:pic>
        <p:nvPicPr>
          <p:cNvPr id="19" name="Picture 2" descr="Illumina sequencing and data processing workflow. A. Denaturated NGS... |  Download Scientific Diagram">
            <a:extLst>
              <a:ext uri="{FF2B5EF4-FFF2-40B4-BE49-F238E27FC236}">
                <a16:creationId xmlns:a16="http://schemas.microsoft.com/office/drawing/2014/main" id="{1729B957-F02C-28EA-1AD3-E5DF44AB53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098"/>
          <a:stretch/>
        </p:blipFill>
        <p:spPr bwMode="auto">
          <a:xfrm>
            <a:off x="421501" y="1483890"/>
            <a:ext cx="5068147" cy="430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37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lvl="1"/>
            <a:r>
              <a:rPr lang="en-US" dirty="0">
                <a:solidFill>
                  <a:srgbClr val="133C68"/>
                </a:solidFill>
                <a:latin typeface="Avenir Book" panose="02000503020000020003" pitchFamily="2" charset="0"/>
              </a:rPr>
              <a:t>Literature!</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Single-cell </a:t>
            </a:r>
            <a:r>
              <a:rPr lang="en-US" dirty="0" err="1">
                <a:solidFill>
                  <a:srgbClr val="133C68"/>
                </a:solidFill>
                <a:latin typeface="Avenir Book" panose="02000503020000020003" pitchFamily="2" charset="0"/>
              </a:rPr>
              <a:t>RNAseq</a:t>
            </a:r>
            <a:r>
              <a:rPr lang="en-US" dirty="0">
                <a:solidFill>
                  <a:srgbClr val="133C68"/>
                </a:solidFill>
                <a:latin typeface="Avenir Book" panose="02000503020000020003" pitchFamily="2" charset="0"/>
              </a:rPr>
              <a:t> is a new field but cell types are not!</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Book knowledge is important, know your model!</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Rely on experts and collaborators</a:t>
            </a:r>
          </a:p>
          <a:p>
            <a:pPr lvl="1"/>
            <a:r>
              <a:rPr lang="en-US" dirty="0">
                <a:solidFill>
                  <a:srgbClr val="133C68"/>
                </a:solidFill>
                <a:latin typeface="Avenir Book" panose="02000503020000020003" pitchFamily="2" charset="0"/>
              </a:rPr>
              <a:t> </a:t>
            </a:r>
          </a:p>
          <a:p>
            <a:endParaRPr lang="en-US" dirty="0">
              <a:latin typeface="Avenir Book" panose="02000503020000020003" pitchFamily="2" charset="0"/>
            </a:endParaRPr>
          </a:p>
        </p:txBody>
      </p:sp>
      <p:pic>
        <p:nvPicPr>
          <p:cNvPr id="3076" name="Picture 4" descr="Cluster of differentiation in T Lymphocyte">
            <a:extLst>
              <a:ext uri="{FF2B5EF4-FFF2-40B4-BE49-F238E27FC236}">
                <a16:creationId xmlns:a16="http://schemas.microsoft.com/office/drawing/2014/main" id="{47BD5462-17C5-264C-87D0-723294BE1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9891" y="3049007"/>
            <a:ext cx="4100252" cy="27012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oitt&amp;#39;s Essential Immunology (Essentials) - Kindle edition by Delves, Peter  J., Martin, Seamus J., Burton, Dennis R., Roitt, Ivan M.. Professional &amp;amp;  Technical Kindle eBooks @ Amazon.com.">
            <a:extLst>
              <a:ext uri="{FF2B5EF4-FFF2-40B4-BE49-F238E27FC236}">
                <a16:creationId xmlns:a16="http://schemas.microsoft.com/office/drawing/2014/main" id="{7FE01E91-9C3E-BD48-BC02-0337EF1D0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2779480"/>
            <a:ext cx="2508249" cy="3240321"/>
          </a:xfrm>
          <a:prstGeom prst="rect">
            <a:avLst/>
          </a:prstGeom>
          <a:noFill/>
          <a:extLst>
            <a:ext uri="{909E8E84-426E-40DD-AFC4-6F175D3DCCD1}">
              <a14:hiddenFill xmlns:a14="http://schemas.microsoft.com/office/drawing/2010/main">
                <a:solidFill>
                  <a:srgbClr val="FFFFFF"/>
                </a:solidFill>
              </a14:hiddenFill>
            </a:ext>
          </a:extLst>
        </p:spPr>
      </p:pic>
      <p:sp>
        <p:nvSpPr>
          <p:cNvPr id="7" name="scRNA-Seq from fresh cells">
            <a:extLst>
              <a:ext uri="{FF2B5EF4-FFF2-40B4-BE49-F238E27FC236}">
                <a16:creationId xmlns:a16="http://schemas.microsoft.com/office/drawing/2014/main" id="{6FBD46CD-3D78-6A9E-307F-F5E6759D02D3}"/>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spTree>
    <p:extLst>
      <p:ext uri="{BB962C8B-B14F-4D97-AF65-F5344CB8AC3E}">
        <p14:creationId xmlns:p14="http://schemas.microsoft.com/office/powerpoint/2010/main" val="3360066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a:xfrm>
            <a:off x="334032" y="1703540"/>
            <a:ext cx="10972792" cy="4828178"/>
          </a:xfrm>
        </p:spPr>
        <p:txBody>
          <a:bodyPr>
            <a:normAutofit/>
          </a:bodyPr>
          <a:lstStyle/>
          <a:p>
            <a:r>
              <a:rPr lang="en-US" dirty="0">
                <a:solidFill>
                  <a:schemeClr val="tx1"/>
                </a:solidFill>
                <a:latin typeface="Avenir Book" panose="02000503020000020003" pitchFamily="2" charset="0"/>
              </a:rPr>
              <a:t>Human tissue and protein DB</a:t>
            </a:r>
          </a:p>
          <a:p>
            <a:pPr marL="990575" lvl="1" indent="-380990">
              <a:buFont typeface="Arial" panose="020B0604020202020204" pitchFamily="34" charset="0"/>
              <a:buChar char="•"/>
            </a:pPr>
            <a:r>
              <a:rPr lang="en-US" dirty="0">
                <a:solidFill>
                  <a:schemeClr val="tx1">
                    <a:lumMod val="50000"/>
                    <a:lumOff val="50000"/>
                  </a:schemeClr>
                </a:solidFill>
                <a:latin typeface="Avenir Book" panose="02000503020000020003" pitchFamily="2" charset="0"/>
              </a:rPr>
              <a:t>Protein cell atlas</a:t>
            </a:r>
          </a:p>
          <a:p>
            <a:pPr marL="1600160" lvl="2" indent="-380990">
              <a:buFont typeface="Arial" panose="020B0604020202020204" pitchFamily="34" charset="0"/>
              <a:buChar char="•"/>
            </a:pPr>
            <a:r>
              <a:rPr lang="en-US" sz="2000" dirty="0">
                <a:solidFill>
                  <a:schemeClr val="tx1">
                    <a:lumMod val="50000"/>
                    <a:lumOff val="50000"/>
                  </a:schemeClr>
                </a:solidFill>
                <a:latin typeface="Avenir Book" panose="02000503020000020003" pitchFamily="2" charset="0"/>
              </a:rPr>
              <a:t>https://</a:t>
            </a:r>
            <a:r>
              <a:rPr lang="en-US" sz="2000" dirty="0" err="1">
                <a:solidFill>
                  <a:schemeClr val="tx1">
                    <a:lumMod val="50000"/>
                    <a:lumOff val="50000"/>
                  </a:schemeClr>
                </a:solidFill>
                <a:latin typeface="Avenir Book" panose="02000503020000020003" pitchFamily="2" charset="0"/>
              </a:rPr>
              <a:t>www.proteinatlas.org</a:t>
            </a:r>
            <a:r>
              <a:rPr lang="en-US" sz="2000" dirty="0">
                <a:solidFill>
                  <a:schemeClr val="tx1">
                    <a:lumMod val="50000"/>
                    <a:lumOff val="50000"/>
                  </a:schemeClr>
                </a:solidFill>
                <a:latin typeface="Avenir Book" panose="02000503020000020003" pitchFamily="2" charset="0"/>
              </a:rPr>
              <a:t>/ </a:t>
            </a:r>
          </a:p>
          <a:p>
            <a:pPr marL="990575" lvl="1" indent="-380990">
              <a:buFont typeface="Arial" panose="020B0604020202020204" pitchFamily="34" charset="0"/>
              <a:buChar char="•"/>
            </a:pPr>
            <a:r>
              <a:rPr lang="en-US" dirty="0">
                <a:solidFill>
                  <a:schemeClr val="tx1">
                    <a:lumMod val="50000"/>
                    <a:lumOff val="50000"/>
                  </a:schemeClr>
                </a:solidFill>
                <a:latin typeface="Avenir Book" panose="02000503020000020003" pitchFamily="2" charset="0"/>
              </a:rPr>
              <a:t>Immunological Genome Project</a:t>
            </a:r>
          </a:p>
          <a:p>
            <a:pPr marL="1600160" lvl="2" indent="-380990">
              <a:buFont typeface="Arial" panose="020B0604020202020204" pitchFamily="34" charset="0"/>
              <a:buChar char="•"/>
            </a:pPr>
            <a:r>
              <a:rPr lang="en-US" sz="2000" dirty="0">
                <a:solidFill>
                  <a:schemeClr val="tx1">
                    <a:lumMod val="50000"/>
                    <a:lumOff val="50000"/>
                  </a:schemeClr>
                </a:solidFill>
                <a:latin typeface="Avenir Book" panose="02000503020000020003" pitchFamily="2" charset="0"/>
                <a:hlinkClick r:id="rId4">
                  <a:extLst>
                    <a:ext uri="{A12FA001-AC4F-418D-AE19-62706E023703}">
                      <ahyp:hlinkClr xmlns:ahyp="http://schemas.microsoft.com/office/drawing/2018/hyperlinkcolor" val="tx"/>
                    </a:ext>
                  </a:extLst>
                </a:hlinkClick>
              </a:rPr>
              <a:t>https://www.immgen.org/</a:t>
            </a:r>
            <a:endParaRPr lang="en-US" sz="2000" dirty="0">
              <a:solidFill>
                <a:schemeClr val="tx1">
                  <a:lumMod val="50000"/>
                  <a:lumOff val="50000"/>
                </a:schemeClr>
              </a:solidFill>
              <a:latin typeface="Avenir Book" panose="02000503020000020003" pitchFamily="2" charset="0"/>
            </a:endParaRPr>
          </a:p>
          <a:p>
            <a:pPr marL="990575" lvl="1" indent="-380990">
              <a:buFont typeface="Arial" panose="020B0604020202020204" pitchFamily="34" charset="0"/>
              <a:buChar char="•"/>
            </a:pPr>
            <a:r>
              <a:rPr lang="en-US" dirty="0" err="1">
                <a:solidFill>
                  <a:schemeClr val="tx1">
                    <a:lumMod val="50000"/>
                    <a:lumOff val="50000"/>
                  </a:schemeClr>
                </a:solidFill>
                <a:latin typeface="Avenir Book" panose="02000503020000020003" pitchFamily="2" charset="0"/>
              </a:rPr>
              <a:t>GTEx</a:t>
            </a:r>
            <a:r>
              <a:rPr lang="en-US" dirty="0">
                <a:solidFill>
                  <a:schemeClr val="tx1">
                    <a:lumMod val="50000"/>
                    <a:lumOff val="50000"/>
                  </a:schemeClr>
                </a:solidFill>
                <a:latin typeface="Avenir Book" panose="02000503020000020003" pitchFamily="2" charset="0"/>
              </a:rPr>
              <a:t> (Genotype-Tissue Expression)</a:t>
            </a:r>
          </a:p>
          <a:p>
            <a:pPr marL="1600160" lvl="2" indent="-380990">
              <a:buFont typeface="Arial" panose="020B0604020202020204" pitchFamily="34" charset="0"/>
              <a:buChar char="•"/>
            </a:pPr>
            <a:r>
              <a:rPr lang="en-US" sz="2000" dirty="0">
                <a:solidFill>
                  <a:schemeClr val="tx1">
                    <a:lumMod val="50000"/>
                    <a:lumOff val="50000"/>
                  </a:schemeClr>
                </a:solidFill>
                <a:latin typeface="Avenir Book" panose="02000503020000020003" pitchFamily="2" charset="0"/>
                <a:hlinkClick r:id="rId5">
                  <a:extLst>
                    <a:ext uri="{A12FA001-AC4F-418D-AE19-62706E023703}">
                      <ahyp:hlinkClr xmlns:ahyp="http://schemas.microsoft.com/office/drawing/2018/hyperlinkcolor" val="tx"/>
                    </a:ext>
                  </a:extLst>
                </a:hlinkClick>
              </a:rPr>
              <a:t>https://gtexportal.org/home/</a:t>
            </a:r>
            <a:endParaRPr lang="en-US" sz="2000" dirty="0">
              <a:solidFill>
                <a:schemeClr val="tx1">
                  <a:lumMod val="50000"/>
                  <a:lumOff val="50000"/>
                </a:schemeClr>
              </a:solidFill>
              <a:latin typeface="Avenir Book" panose="02000503020000020003" pitchFamily="2" charset="0"/>
            </a:endParaRPr>
          </a:p>
          <a:p>
            <a:pPr marL="990575" lvl="1" indent="-380990">
              <a:buFont typeface="Arial" panose="020B0604020202020204" pitchFamily="34" charset="0"/>
              <a:buChar char="•"/>
            </a:pPr>
            <a:endParaRPr lang="en-US" dirty="0">
              <a:solidFill>
                <a:schemeClr val="tx1">
                  <a:lumMod val="50000"/>
                  <a:lumOff val="50000"/>
                </a:schemeClr>
              </a:solidFill>
              <a:latin typeface="Avenir Book" panose="02000503020000020003" pitchFamily="2" charset="0"/>
            </a:endParaRPr>
          </a:p>
          <a:p>
            <a:endParaRPr lang="en-US" dirty="0">
              <a:solidFill>
                <a:schemeClr val="tx1">
                  <a:lumMod val="50000"/>
                  <a:lumOff val="50000"/>
                </a:schemeClr>
              </a:solidFill>
              <a:latin typeface="Avenir Book" panose="02000503020000020003" pitchFamily="2" charset="0"/>
            </a:endParaRPr>
          </a:p>
          <a:p>
            <a:endParaRPr lang="en-US" dirty="0">
              <a:solidFill>
                <a:schemeClr val="tx1">
                  <a:lumMod val="50000"/>
                  <a:lumOff val="50000"/>
                </a:schemeClr>
              </a:solidFill>
              <a:latin typeface="Avenir Book" panose="02000503020000020003" pitchFamily="2" charset="0"/>
            </a:endParaRPr>
          </a:p>
        </p:txBody>
      </p:sp>
      <p:pic>
        <p:nvPicPr>
          <p:cNvPr id="7" name="Screen Recording 2022-01-19 at 11.59.08 AM.mov" descr="Screen Recording 2022-01-19 at 11.59.08 AM.mov">
            <a:hlinkClick r:id="" action="ppaction://media"/>
            <a:extLst>
              <a:ext uri="{FF2B5EF4-FFF2-40B4-BE49-F238E27FC236}">
                <a16:creationId xmlns:a16="http://schemas.microsoft.com/office/drawing/2014/main" id="{0E8F5B77-256E-7440-B736-F5FEF2B706E8}"/>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6"/>
          <a:stretch>
            <a:fillRect/>
          </a:stretch>
        </p:blipFill>
        <p:spPr>
          <a:xfrm>
            <a:off x="6394063" y="1547603"/>
            <a:ext cx="5626747" cy="4220632"/>
          </a:xfrm>
        </p:spPr>
      </p:pic>
      <p:sp>
        <p:nvSpPr>
          <p:cNvPr id="5" name="scRNA-Seq from fresh cells">
            <a:extLst>
              <a:ext uri="{FF2B5EF4-FFF2-40B4-BE49-F238E27FC236}">
                <a16:creationId xmlns:a16="http://schemas.microsoft.com/office/drawing/2014/main" id="{7FD33C36-DCA3-A679-1BB1-2CA2BB64AFCC}"/>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spTree>
    <p:extLst>
      <p:ext uri="{BB962C8B-B14F-4D97-AF65-F5344CB8AC3E}">
        <p14:creationId xmlns:p14="http://schemas.microsoft.com/office/powerpoint/2010/main" val="405278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lvl="1"/>
            <a:r>
              <a:rPr lang="en-US" dirty="0">
                <a:solidFill>
                  <a:srgbClr val="133C68"/>
                </a:solidFill>
                <a:latin typeface="Avenir Book" panose="02000503020000020003" pitchFamily="2" charset="0"/>
              </a:rPr>
              <a:t>Other organism</a:t>
            </a:r>
          </a:p>
          <a:p>
            <a:pPr marL="1600160" lvl="2" indent="-380990">
              <a:buFont typeface="Arial" panose="020B0604020202020204" pitchFamily="34" charset="0"/>
              <a:buChar char="•"/>
            </a:pPr>
            <a:r>
              <a:rPr lang="en-US" dirty="0">
                <a:latin typeface="Avenir Book" panose="02000503020000020003" pitchFamily="2" charset="0"/>
              </a:rPr>
              <a:t>Mouse </a:t>
            </a:r>
            <a:r>
              <a:rPr lang="en-US" dirty="0">
                <a:latin typeface="Avenir Book" panose="02000503020000020003" pitchFamily="2" charset="0"/>
                <a:hlinkClick r:id="rId2" invalidUrl="https:///">
                  <a:extLst>
                    <a:ext uri="{A12FA001-AC4F-418D-AE19-62706E023703}">
                      <ahyp:hlinkClr xmlns:ahyp="http://schemas.microsoft.com/office/drawing/2018/hyperlinkcolor" val="tx"/>
                    </a:ext>
                  </a:extLst>
                </a:hlinkClick>
              </a:rPr>
              <a:t>https://</a:t>
            </a:r>
            <a:r>
              <a:rPr lang="en-US" dirty="0">
                <a:latin typeface="Avenir Book" panose="02000503020000020003" pitchFamily="2" charset="0"/>
                <a:hlinkClick r:id="rId3">
                  <a:extLst>
                    <a:ext uri="{A12FA001-AC4F-418D-AE19-62706E023703}">
                      <ahyp:hlinkClr xmlns:ahyp="http://schemas.microsoft.com/office/drawing/2018/hyperlinkcolor" val="tx"/>
                    </a:ext>
                  </a:extLst>
                </a:hlinkClick>
              </a:rPr>
              <a:t>www.emouseatlas.org</a:t>
            </a:r>
            <a:endParaRPr lang="en-US" dirty="0">
              <a:latin typeface="Avenir Book" panose="02000503020000020003" pitchFamily="2" charset="0"/>
            </a:endParaRPr>
          </a:p>
          <a:p>
            <a:pPr marL="1600160" lvl="2" indent="-380990">
              <a:buFont typeface="Arial" panose="020B0604020202020204" pitchFamily="34" charset="0"/>
              <a:buChar char="•"/>
            </a:pPr>
            <a:r>
              <a:rPr lang="en-US" dirty="0">
                <a:latin typeface="Avenir Book" panose="02000503020000020003" pitchFamily="2" charset="0"/>
              </a:rPr>
              <a:t>Fly </a:t>
            </a:r>
            <a:r>
              <a:rPr lang="en-US" dirty="0">
                <a:latin typeface="Avenir Book" panose="02000503020000020003" pitchFamily="2" charset="0"/>
                <a:hlinkClick r:id="rId4">
                  <a:extLst>
                    <a:ext uri="{A12FA001-AC4F-418D-AE19-62706E023703}">
                      <ahyp:hlinkClr xmlns:ahyp="http://schemas.microsoft.com/office/drawing/2018/hyperlinkcolor" val="tx"/>
                    </a:ext>
                  </a:extLst>
                </a:hlinkClick>
              </a:rPr>
              <a:t>https://flybase.org/</a:t>
            </a:r>
            <a:endParaRPr lang="en-US" dirty="0">
              <a:latin typeface="Avenir Book" panose="02000503020000020003" pitchFamily="2" charset="0"/>
            </a:endParaRPr>
          </a:p>
          <a:p>
            <a:pPr marL="1600160" lvl="2" indent="-380990">
              <a:buFont typeface="Arial" panose="020B0604020202020204" pitchFamily="34" charset="0"/>
              <a:buChar char="•"/>
            </a:pPr>
            <a:r>
              <a:rPr lang="en-US" i="1" dirty="0">
                <a:latin typeface="Avenir Book" panose="02000503020000020003" pitchFamily="2" charset="0"/>
              </a:rPr>
              <a:t>C. elegans </a:t>
            </a:r>
            <a:r>
              <a:rPr lang="en-US" dirty="0">
                <a:latin typeface="Avenir Book" panose="02000503020000020003" pitchFamily="2" charset="0"/>
                <a:hlinkClick r:id="rId5">
                  <a:extLst>
                    <a:ext uri="{A12FA001-AC4F-418D-AE19-62706E023703}">
                      <ahyp:hlinkClr xmlns:ahyp="http://schemas.microsoft.com/office/drawing/2018/hyperlinkcolor" val="tx"/>
                    </a:ext>
                  </a:extLst>
                </a:hlinkClick>
              </a:rPr>
              <a:t>https://www.wormatlas.org/</a:t>
            </a:r>
            <a:endParaRPr lang="en-US" dirty="0">
              <a:latin typeface="Avenir Book" panose="02000503020000020003" pitchFamily="2" charset="0"/>
            </a:endParaRPr>
          </a:p>
          <a:p>
            <a:pPr marL="1600160" lvl="2" indent="-380990">
              <a:buFont typeface="Arial" panose="020B0604020202020204" pitchFamily="34" charset="0"/>
              <a:buChar char="•"/>
            </a:pPr>
            <a:r>
              <a:rPr lang="en-US" dirty="0">
                <a:latin typeface="Avenir Book" panose="02000503020000020003" pitchFamily="2" charset="0"/>
              </a:rPr>
              <a:t>Zebra fish </a:t>
            </a:r>
            <a:r>
              <a:rPr lang="en-US" dirty="0">
                <a:latin typeface="Avenir Book" panose="02000503020000020003" pitchFamily="2" charset="0"/>
                <a:hlinkClick r:id="rId6">
                  <a:extLst>
                    <a:ext uri="{A12FA001-AC4F-418D-AE19-62706E023703}">
                      <ahyp:hlinkClr xmlns:ahyp="http://schemas.microsoft.com/office/drawing/2018/hyperlinkcolor" val="tx"/>
                    </a:ext>
                  </a:extLst>
                </a:hlinkClick>
              </a:rPr>
              <a:t>https://bio-atlas.psu.edu/zf/</a:t>
            </a:r>
            <a:r>
              <a:rPr lang="en-US" dirty="0">
                <a:latin typeface="Avenir Book" panose="02000503020000020003" pitchFamily="2" charset="0"/>
              </a:rPr>
              <a:t> </a:t>
            </a:r>
          </a:p>
          <a:p>
            <a:pPr lvl="1"/>
            <a:endParaRPr lang="en-US" dirty="0">
              <a:solidFill>
                <a:srgbClr val="133C68"/>
              </a:solidFill>
              <a:latin typeface="Avenir Book" panose="02000503020000020003" pitchFamily="2" charset="0"/>
            </a:endParaRPr>
          </a:p>
          <a:p>
            <a:endParaRPr lang="en-US" dirty="0">
              <a:latin typeface="Avenir Book" panose="02000503020000020003" pitchFamily="2" charset="0"/>
            </a:endParaRPr>
          </a:p>
        </p:txBody>
      </p:sp>
      <p:sp>
        <p:nvSpPr>
          <p:cNvPr id="10" name="TextBox 9">
            <a:extLst>
              <a:ext uri="{FF2B5EF4-FFF2-40B4-BE49-F238E27FC236}">
                <a16:creationId xmlns:a16="http://schemas.microsoft.com/office/drawing/2014/main" id="{5B754C97-9773-4A45-80D1-D819F3B493B5}"/>
              </a:ext>
            </a:extLst>
          </p:cNvPr>
          <p:cNvSpPr txBox="1"/>
          <p:nvPr/>
        </p:nvSpPr>
        <p:spPr>
          <a:xfrm>
            <a:off x="3047999" y="3836591"/>
            <a:ext cx="7720236" cy="12416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lgn="ctr"/>
            <a:r>
              <a:rPr lang="en-US" sz="1867" dirty="0">
                <a:solidFill>
                  <a:srgbClr val="133C68"/>
                </a:solidFill>
                <a:latin typeface="Avenir Book" panose="02000503020000020003" pitchFamily="2" charset="0"/>
                <a:cs typeface="Arial"/>
              </a:rPr>
              <a:t>NCBI  </a:t>
            </a:r>
          </a:p>
          <a:p>
            <a:pPr lvl="1" algn="ctr"/>
            <a:r>
              <a:rPr lang="en-US" sz="1867" dirty="0">
                <a:solidFill>
                  <a:srgbClr val="133C68"/>
                </a:solidFill>
                <a:latin typeface="Avenir Book" panose="02000503020000020003" pitchFamily="2" charset="0"/>
                <a:cs typeface="Arial"/>
                <a:hlinkClick r:id="rId7">
                  <a:extLst>
                    <a:ext uri="{A12FA001-AC4F-418D-AE19-62706E023703}">
                      <ahyp:hlinkClr xmlns:ahyp="http://schemas.microsoft.com/office/drawing/2018/hyperlinkcolor" val="tx"/>
                    </a:ext>
                  </a:extLst>
                </a:hlinkClick>
              </a:rPr>
              <a:t>https://www.ncbi.nlm.nih.gov/</a:t>
            </a:r>
            <a:endParaRPr lang="en-US" sz="1867" dirty="0">
              <a:solidFill>
                <a:srgbClr val="133C68"/>
              </a:solidFill>
              <a:latin typeface="Avenir Book" panose="02000503020000020003" pitchFamily="2" charset="0"/>
              <a:cs typeface="Arial"/>
            </a:endParaRPr>
          </a:p>
          <a:p>
            <a:pPr lvl="1" algn="ctr"/>
            <a:r>
              <a:rPr lang="en-US" sz="1867" dirty="0">
                <a:solidFill>
                  <a:srgbClr val="133C68"/>
                </a:solidFill>
                <a:latin typeface="Avenir Book" panose="02000503020000020003" pitchFamily="2" charset="0"/>
                <a:cs typeface="Arial"/>
              </a:rPr>
              <a:t>The European Bioinformatics Institute (EMBL- EBI)</a:t>
            </a:r>
          </a:p>
          <a:p>
            <a:pPr lvl="1" algn="ctr"/>
            <a:r>
              <a:rPr lang="en-US" sz="1867" dirty="0">
                <a:solidFill>
                  <a:srgbClr val="133C68"/>
                </a:solidFill>
                <a:latin typeface="Avenir Book" panose="02000503020000020003" pitchFamily="2" charset="0"/>
                <a:cs typeface="Arial"/>
                <a:hlinkClick r:id="rId7">
                  <a:extLst>
                    <a:ext uri="{A12FA001-AC4F-418D-AE19-62706E023703}">
                      <ahyp:hlinkClr xmlns:ahyp="http://schemas.microsoft.com/office/drawing/2018/hyperlinkcolor" val="tx"/>
                    </a:ext>
                  </a:extLst>
                </a:hlinkClick>
              </a:rPr>
              <a:t>https://www.ebi.ac.uk/services</a:t>
            </a:r>
            <a:endParaRPr lang="en-US" sz="1867" dirty="0">
              <a:solidFill>
                <a:srgbClr val="133C68"/>
              </a:solidFill>
              <a:latin typeface="Avenir Book" panose="02000503020000020003" pitchFamily="2" charset="0"/>
              <a:cs typeface="Arial"/>
            </a:endParaRPr>
          </a:p>
        </p:txBody>
      </p:sp>
      <p:sp>
        <p:nvSpPr>
          <p:cNvPr id="5" name="scRNA-Seq from fresh cells">
            <a:extLst>
              <a:ext uri="{FF2B5EF4-FFF2-40B4-BE49-F238E27FC236}">
                <a16:creationId xmlns:a16="http://schemas.microsoft.com/office/drawing/2014/main" id="{5F27C54A-EBC7-109F-2FCC-C4E82443FB9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spTree>
    <p:extLst>
      <p:ext uri="{BB962C8B-B14F-4D97-AF65-F5344CB8AC3E}">
        <p14:creationId xmlns:p14="http://schemas.microsoft.com/office/powerpoint/2010/main" val="29573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marL="0" indent="0">
              <a:buNone/>
            </a:pPr>
            <a:r>
              <a:rPr lang="en-US" dirty="0">
                <a:solidFill>
                  <a:srgbClr val="133C68"/>
                </a:solidFill>
                <a:latin typeface="Avenir Book" panose="02000503020000020003" pitchFamily="2" charset="0"/>
              </a:rPr>
              <a:t>Single-cell DB for manual annotation </a:t>
            </a:r>
          </a:p>
          <a:p>
            <a:pPr marL="0" indent="0">
              <a:buNone/>
            </a:pPr>
            <a:r>
              <a:rPr lang="en-US" b="1" dirty="0">
                <a:solidFill>
                  <a:schemeClr val="bg1">
                    <a:lumMod val="50000"/>
                  </a:schemeClr>
                </a:solidFill>
                <a:latin typeface="Avenir Book" panose="02000503020000020003" pitchFamily="2" charset="0"/>
              </a:rPr>
              <a:t>Meaning you have your set of genes and search for them one by one in 	these DB</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Human cell atlas (HCA) </a:t>
            </a:r>
            <a:r>
              <a:rPr lang="en-US" dirty="0">
                <a:solidFill>
                  <a:schemeClr val="bg1">
                    <a:lumMod val="50000"/>
                  </a:schemeClr>
                </a:solidFill>
                <a:latin typeface="Avenir Book" panose="02000503020000020003" pitchFamily="2" charset="0"/>
                <a:hlinkClick r:id="rId2"/>
              </a:rPr>
              <a:t>https://www.ebi.ac.uk/humancellatlas/project-catalogue/</a:t>
            </a:r>
            <a:r>
              <a:rPr lang="en-US" dirty="0">
                <a:solidFill>
                  <a:schemeClr val="bg1">
                    <a:lumMod val="50000"/>
                  </a:schemeClr>
                </a:solidFill>
                <a:latin typeface="Avenir Book" panose="02000503020000020003" pitchFamily="2" charset="0"/>
              </a:rPr>
              <a:t> </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Tabula </a:t>
            </a:r>
            <a:r>
              <a:rPr lang="en-US" dirty="0" err="1">
                <a:solidFill>
                  <a:schemeClr val="bg1">
                    <a:lumMod val="50000"/>
                  </a:schemeClr>
                </a:solidFill>
                <a:latin typeface="Avenir Book" panose="02000503020000020003" pitchFamily="2" charset="0"/>
              </a:rPr>
              <a:t>muris</a:t>
            </a:r>
            <a:r>
              <a:rPr lang="en-US" dirty="0">
                <a:solidFill>
                  <a:schemeClr val="bg1">
                    <a:lumMod val="50000"/>
                  </a:schemeClr>
                </a:solidFill>
                <a:latin typeface="Avenir Book" panose="02000503020000020003" pitchFamily="2" charset="0"/>
              </a:rPr>
              <a:t> (Mouse atlas)</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Broad institute Single-cell portal </a:t>
            </a:r>
            <a:r>
              <a:rPr lang="en-US" dirty="0">
                <a:solidFill>
                  <a:srgbClr val="0000FF"/>
                </a:solidFill>
                <a:latin typeface="Avenir Book" panose="02000503020000020003" pitchFamily="2" charset="0"/>
                <a:hlinkClick r:id="rId3">
                  <a:extLst>
                    <a:ext uri="{A12FA001-AC4F-418D-AE19-62706E023703}">
                      <ahyp:hlinkClr xmlns:ahyp="http://schemas.microsoft.com/office/drawing/2018/hyperlinkcolor" val="tx"/>
                    </a:ext>
                  </a:extLst>
                </a:hlinkClick>
              </a:rPr>
              <a:t>https://singlecell.broadinstitute.org</a:t>
            </a:r>
            <a:r>
              <a:rPr lang="en-US" dirty="0">
                <a:solidFill>
                  <a:schemeClr val="bg1">
                    <a:lumMod val="50000"/>
                  </a:schemeClr>
                </a:solidFill>
                <a:latin typeface="Avenir Book" panose="02000503020000020003" pitchFamily="2" charset="0"/>
                <a:hlinkClick r:id="rId3">
                  <a:extLst>
                    <a:ext uri="{A12FA001-AC4F-418D-AE19-62706E023703}">
                      <ahyp:hlinkClr xmlns:ahyp="http://schemas.microsoft.com/office/drawing/2018/hyperlinkcolor" val="tx"/>
                    </a:ext>
                  </a:extLst>
                </a:hlinkClick>
              </a:rPr>
              <a:t>/</a:t>
            </a:r>
            <a:r>
              <a:rPr lang="en-US" dirty="0">
                <a:solidFill>
                  <a:schemeClr val="bg1">
                    <a:lumMod val="50000"/>
                  </a:schemeClr>
                </a:solidFill>
                <a:latin typeface="Avenir Book" panose="02000503020000020003" pitchFamily="2" charset="0"/>
              </a:rPr>
              <a:t> </a:t>
            </a:r>
          </a:p>
          <a:p>
            <a:pPr marL="990575" lvl="1" indent="-380990">
              <a:buFont typeface="Arial" panose="020B0604020202020204" pitchFamily="34" charset="0"/>
              <a:buChar char="•"/>
            </a:pPr>
            <a:r>
              <a:rPr lang="en-US" dirty="0" err="1">
                <a:solidFill>
                  <a:schemeClr val="bg1">
                    <a:lumMod val="50000"/>
                  </a:schemeClr>
                </a:solidFill>
                <a:latin typeface="Avenir Book" panose="02000503020000020003" pitchFamily="2" charset="0"/>
              </a:rPr>
              <a:t>PanglaoDB</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4">
                  <a:extLst>
                    <a:ext uri="{A12FA001-AC4F-418D-AE19-62706E023703}">
                      <ahyp:hlinkClr xmlns:ahyp="http://schemas.microsoft.com/office/drawing/2018/hyperlinkcolor" val="tx"/>
                    </a:ext>
                  </a:extLst>
                </a:hlinkClick>
              </a:rPr>
              <a:t>https://panglaodb.se</a:t>
            </a:r>
            <a:r>
              <a:rPr lang="en-US" dirty="0">
                <a:solidFill>
                  <a:schemeClr val="bg1">
                    <a:lumMod val="50000"/>
                  </a:schemeClr>
                </a:solidFill>
                <a:latin typeface="Avenir Book" panose="02000503020000020003" pitchFamily="2" charset="0"/>
                <a:hlinkClick r:id="rId4">
                  <a:extLst>
                    <a:ext uri="{A12FA001-AC4F-418D-AE19-62706E023703}">
                      <ahyp:hlinkClr xmlns:ahyp="http://schemas.microsoft.com/office/drawing/2018/hyperlinkcolor" val="tx"/>
                    </a:ext>
                  </a:extLst>
                </a:hlinkClick>
              </a:rPr>
              <a:t>/</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r>
              <a:rPr lang="en-US" dirty="0" err="1">
                <a:solidFill>
                  <a:schemeClr val="bg1">
                    <a:lumMod val="50000"/>
                  </a:schemeClr>
                </a:solidFill>
                <a:latin typeface="Avenir Book" panose="02000503020000020003" pitchFamily="2" charset="0"/>
              </a:rPr>
              <a:t>CellMarker</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5">
                  <a:extLst>
                    <a:ext uri="{A12FA001-AC4F-418D-AE19-62706E023703}">
                      <ahyp:hlinkClr xmlns:ahyp="http://schemas.microsoft.com/office/drawing/2018/hyperlinkcolor" val="tx"/>
                    </a:ext>
                  </a:extLst>
                </a:hlinkClick>
              </a:rPr>
              <a:t>http://biocc.hrbmu.edu.cn/CellMarker/index.</a:t>
            </a:r>
            <a:r>
              <a:rPr lang="en-US" dirty="0">
                <a:solidFill>
                  <a:schemeClr val="bg1">
                    <a:lumMod val="50000"/>
                  </a:schemeClr>
                </a:solidFill>
                <a:latin typeface="Avenir Book" panose="02000503020000020003" pitchFamily="2" charset="0"/>
                <a:hlinkClick r:id="rId5">
                  <a:extLst>
                    <a:ext uri="{A12FA001-AC4F-418D-AE19-62706E023703}">
                      <ahyp:hlinkClr xmlns:ahyp="http://schemas.microsoft.com/office/drawing/2018/hyperlinkcolor" val="tx"/>
                    </a:ext>
                  </a:extLst>
                </a:hlinkClick>
              </a:rPr>
              <a:t>jsp</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endParaRPr lang="en-US" dirty="0">
              <a:latin typeface="Avenir Book" panose="02000503020000020003" pitchFamily="2" charset="0"/>
            </a:endParaRPr>
          </a:p>
          <a:p>
            <a:endParaRPr lang="en-US" dirty="0">
              <a:latin typeface="Avenir Book" panose="02000503020000020003" pitchFamily="2" charset="0"/>
            </a:endParaRPr>
          </a:p>
        </p:txBody>
      </p:sp>
      <p:sp>
        <p:nvSpPr>
          <p:cNvPr id="9" name="scRNA-Seq from fresh cells">
            <a:extLst>
              <a:ext uri="{FF2B5EF4-FFF2-40B4-BE49-F238E27FC236}">
                <a16:creationId xmlns:a16="http://schemas.microsoft.com/office/drawing/2014/main" id="{86C0D381-65C1-AB95-EF8B-1372DCE53369}"/>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Single-cell atlases</a:t>
            </a:r>
          </a:p>
        </p:txBody>
      </p:sp>
    </p:spTree>
    <p:extLst>
      <p:ext uri="{BB962C8B-B14F-4D97-AF65-F5344CB8AC3E}">
        <p14:creationId xmlns:p14="http://schemas.microsoft.com/office/powerpoint/2010/main" val="13218469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marL="0" indent="0">
              <a:buNone/>
            </a:pPr>
            <a:r>
              <a:rPr lang="en-US" dirty="0">
                <a:solidFill>
                  <a:srgbClr val="133C68"/>
                </a:solidFill>
                <a:latin typeface="Avenir Book" panose="02000503020000020003" pitchFamily="2" charset="0"/>
              </a:rPr>
              <a:t>Single-cell DB for manual annotation </a:t>
            </a:r>
          </a:p>
          <a:p>
            <a:pPr marL="0" indent="0">
              <a:buNone/>
            </a:pPr>
            <a:r>
              <a:rPr lang="en-US" b="1" dirty="0">
                <a:solidFill>
                  <a:schemeClr val="bg1">
                    <a:lumMod val="50000"/>
                  </a:schemeClr>
                </a:solidFill>
                <a:latin typeface="Avenir Book" panose="02000503020000020003" pitchFamily="2" charset="0"/>
              </a:rPr>
              <a:t>	</a:t>
            </a:r>
            <a:r>
              <a:rPr lang="en-US" dirty="0">
                <a:solidFill>
                  <a:schemeClr val="bg1">
                    <a:lumMod val="50000"/>
                  </a:schemeClr>
                </a:solidFill>
                <a:latin typeface="Avenir Book" panose="02000503020000020003" pitchFamily="2" charset="0"/>
              </a:rPr>
              <a:t>Human Cell Atlas </a:t>
            </a:r>
            <a:r>
              <a:rPr lang="en-US" dirty="0">
                <a:solidFill>
                  <a:schemeClr val="bg1">
                    <a:lumMod val="50000"/>
                  </a:schemeClr>
                </a:solidFill>
                <a:latin typeface="Avenir Book" panose="02000503020000020003" pitchFamily="2" charset="0"/>
                <a:hlinkClick r:id="rId2"/>
              </a:rPr>
              <a:t>https://data.humancellatlas.org/</a:t>
            </a:r>
            <a:endParaRPr lang="en-US" dirty="0">
              <a:solidFill>
                <a:schemeClr val="bg1">
                  <a:lumMod val="50000"/>
                </a:schemeClr>
              </a:solidFill>
              <a:latin typeface="Avenir Book" panose="02000503020000020003" pitchFamily="2" charset="0"/>
            </a:endParaRPr>
          </a:p>
          <a:p>
            <a:pPr marL="0" indent="0">
              <a:buNone/>
            </a:pPr>
            <a:endParaRPr lang="en-US" dirty="0">
              <a:latin typeface="Avenir Book" panose="02000503020000020003" pitchFamily="2" charset="0"/>
            </a:endParaRP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3FEF0C07-13C7-637F-2210-A0790B280BC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Single-cell atlases</a:t>
            </a:r>
          </a:p>
        </p:txBody>
      </p:sp>
      <p:pic>
        <p:nvPicPr>
          <p:cNvPr id="8" name="Picture 7" descr="A screenshot of a computer&#10;&#10;Description automatically generated">
            <a:extLst>
              <a:ext uri="{FF2B5EF4-FFF2-40B4-BE49-F238E27FC236}">
                <a16:creationId xmlns:a16="http://schemas.microsoft.com/office/drawing/2014/main" id="{90DE23FC-3213-F6AA-7AF4-12EBD2960B08}"/>
              </a:ext>
            </a:extLst>
          </p:cNvPr>
          <p:cNvPicPr>
            <a:picLocks noChangeAspect="1"/>
          </p:cNvPicPr>
          <p:nvPr/>
        </p:nvPicPr>
        <p:blipFill>
          <a:blip r:embed="rId3"/>
          <a:stretch>
            <a:fillRect/>
          </a:stretch>
        </p:blipFill>
        <p:spPr>
          <a:xfrm>
            <a:off x="304802" y="2307633"/>
            <a:ext cx="4914606" cy="3635966"/>
          </a:xfrm>
          <a:prstGeom prst="rect">
            <a:avLst/>
          </a:prstGeom>
        </p:spPr>
      </p:pic>
      <p:pic>
        <p:nvPicPr>
          <p:cNvPr id="10" name="Picture 9" descr="A screen shot of a computer screen&#10;&#10;Description automatically generated">
            <a:extLst>
              <a:ext uri="{FF2B5EF4-FFF2-40B4-BE49-F238E27FC236}">
                <a16:creationId xmlns:a16="http://schemas.microsoft.com/office/drawing/2014/main" id="{9140EEE4-7645-ADDD-B0C0-E906CBAD783D}"/>
              </a:ext>
            </a:extLst>
          </p:cNvPr>
          <p:cNvPicPr>
            <a:picLocks noChangeAspect="1"/>
          </p:cNvPicPr>
          <p:nvPr/>
        </p:nvPicPr>
        <p:blipFill>
          <a:blip r:embed="rId4"/>
          <a:stretch>
            <a:fillRect/>
          </a:stretch>
        </p:blipFill>
        <p:spPr>
          <a:xfrm>
            <a:off x="5662736" y="2575717"/>
            <a:ext cx="6224462" cy="3099798"/>
          </a:xfrm>
          <a:prstGeom prst="rect">
            <a:avLst/>
          </a:prstGeom>
        </p:spPr>
      </p:pic>
    </p:spTree>
    <p:extLst>
      <p:ext uri="{BB962C8B-B14F-4D97-AF65-F5344CB8AC3E}">
        <p14:creationId xmlns:p14="http://schemas.microsoft.com/office/powerpoint/2010/main" val="3686059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marL="0" indent="0">
              <a:buNone/>
            </a:pPr>
            <a:r>
              <a:rPr lang="en-US" dirty="0">
                <a:solidFill>
                  <a:srgbClr val="133C68"/>
                </a:solidFill>
                <a:latin typeface="Avenir Book" panose="02000503020000020003" pitchFamily="2" charset="0"/>
              </a:rPr>
              <a:t>Single-cell DB for manual annotation </a:t>
            </a:r>
          </a:p>
          <a:p>
            <a:pPr marL="0" indent="0">
              <a:buNone/>
            </a:pPr>
            <a:r>
              <a:rPr lang="en-US" b="1" dirty="0">
                <a:solidFill>
                  <a:schemeClr val="bg1">
                    <a:lumMod val="50000"/>
                  </a:schemeClr>
                </a:solidFill>
                <a:latin typeface="Avenir Book" panose="02000503020000020003" pitchFamily="2" charset="0"/>
              </a:rPr>
              <a:t>	</a:t>
            </a:r>
            <a:r>
              <a:rPr lang="en-US" dirty="0" err="1">
                <a:solidFill>
                  <a:schemeClr val="bg1">
                    <a:lumMod val="50000"/>
                  </a:schemeClr>
                </a:solidFill>
                <a:latin typeface="Avenir Book" panose="02000503020000020003" pitchFamily="2" charset="0"/>
              </a:rPr>
              <a:t>PanglaoDB</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2">
                  <a:extLst>
                    <a:ext uri="{A12FA001-AC4F-418D-AE19-62706E023703}">
                      <ahyp:hlinkClr xmlns:ahyp="http://schemas.microsoft.com/office/drawing/2018/hyperlinkcolor" val="tx"/>
                    </a:ext>
                  </a:extLst>
                </a:hlinkClick>
              </a:rPr>
              <a:t>https://panglaodb.se</a:t>
            </a:r>
            <a:r>
              <a:rPr lang="en-US" dirty="0">
                <a:solidFill>
                  <a:schemeClr val="bg1">
                    <a:lumMod val="50000"/>
                  </a:schemeClr>
                </a:solidFill>
                <a:latin typeface="Avenir Book" panose="02000503020000020003" pitchFamily="2" charset="0"/>
                <a:hlinkClick r:id="rId2">
                  <a:extLst>
                    <a:ext uri="{A12FA001-AC4F-418D-AE19-62706E023703}">
                      <ahyp:hlinkClr xmlns:ahyp="http://schemas.microsoft.com/office/drawing/2018/hyperlinkcolor" val="tx"/>
                    </a:ext>
                  </a:extLst>
                </a:hlinkClick>
              </a:rPr>
              <a:t>/</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endParaRPr lang="en-US" dirty="0">
              <a:latin typeface="Avenir Book" panose="02000503020000020003" pitchFamily="2" charset="0"/>
            </a:endParaRP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3FEF0C07-13C7-637F-2210-A0790B280BC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Single-cell atlases</a:t>
            </a:r>
          </a:p>
        </p:txBody>
      </p:sp>
      <p:sp>
        <p:nvSpPr>
          <p:cNvPr id="4" name="Content Placeholder 3">
            <a:extLst>
              <a:ext uri="{FF2B5EF4-FFF2-40B4-BE49-F238E27FC236}">
                <a16:creationId xmlns:a16="http://schemas.microsoft.com/office/drawing/2014/main" id="{E52C4A5F-CC73-DAC5-9CB6-E9F841188088}"/>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268688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4"/>
          </p:nvPr>
        </p:nvSpPr>
        <p:spPr/>
        <p:txBody>
          <a:bodyPr>
            <a:normAutofit/>
          </a:bodyPr>
          <a:lstStyle/>
          <a:p>
            <a:r>
              <a:rPr lang="en-US" dirty="0">
                <a:latin typeface="Avenir Book" panose="02000503020000020003" pitchFamily="2" charset="0"/>
              </a:rPr>
              <a:t>https://</a:t>
            </a:r>
            <a:r>
              <a:rPr lang="en-US" dirty="0" err="1">
                <a:latin typeface="Avenir Book" panose="02000503020000020003" pitchFamily="2" charset="0"/>
              </a:rPr>
              <a:t>www.singlecellcourse.org</a:t>
            </a:r>
            <a:r>
              <a:rPr lang="en-US" dirty="0">
                <a:latin typeface="Avenir Book" panose="02000503020000020003" pitchFamily="2" charset="0"/>
              </a:rPr>
              <a:t>/</a:t>
            </a:r>
          </a:p>
        </p:txBody>
      </p:sp>
      <p:pic>
        <p:nvPicPr>
          <p:cNvPr id="1026" name="Picture 2" descr="Label-centric dataset comparison can project cells from a new experiment onto an annotated reference.">
            <a:extLst>
              <a:ext uri="{FF2B5EF4-FFF2-40B4-BE49-F238E27FC236}">
                <a16:creationId xmlns:a16="http://schemas.microsoft.com/office/drawing/2014/main" id="{7147F386-01E4-C242-8E01-312423867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6126" y="3017344"/>
            <a:ext cx="3981663" cy="31814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2B1A7BB-6659-F843-8AEC-80650A7B6F89}"/>
              </a:ext>
            </a:extLst>
          </p:cNvPr>
          <p:cNvSpPr txBox="1"/>
          <p:nvPr/>
        </p:nvSpPr>
        <p:spPr>
          <a:xfrm>
            <a:off x="675061" y="1407412"/>
            <a:ext cx="9880428" cy="2678234"/>
          </a:xfrm>
          <a:prstGeom prst="rect">
            <a:avLst/>
          </a:prstGeom>
          <a:noFill/>
        </p:spPr>
        <p:txBody>
          <a:bodyPr wrap="square">
            <a:spAutoFit/>
          </a:bodyPr>
          <a:lstStyle/>
          <a:p>
            <a:pPr lvl="1"/>
            <a:r>
              <a:rPr lang="en-US" sz="1867" dirty="0">
                <a:solidFill>
                  <a:srgbClr val="133C68"/>
                </a:solidFill>
                <a:latin typeface="Avenir Book" panose="02000503020000020003" pitchFamily="2" charset="0"/>
              </a:rPr>
              <a:t>Project cells or clusters from a new sample onto a reference (Cell Atlas or previous study) to identify cells with novel/unknown identity ----&gt; Cell type like BLAST method</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IMPORTANT: A reference cell type information is needed</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Can be done intra-species</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Different-omics!</a:t>
            </a:r>
          </a:p>
          <a:p>
            <a:pPr lvl="1"/>
            <a:endParaRPr lang="en-US" sz="1867" i="1" dirty="0">
              <a:solidFill>
                <a:srgbClr val="133C68"/>
              </a:solidFill>
              <a:latin typeface="Avenir Book" panose="02000503020000020003" pitchFamily="2" charset="0"/>
            </a:endParaRPr>
          </a:p>
          <a:p>
            <a:pPr lvl="1"/>
            <a:r>
              <a:rPr lang="en-US" sz="1867" i="1" dirty="0">
                <a:solidFill>
                  <a:srgbClr val="133C68"/>
                </a:solidFill>
                <a:latin typeface="Avenir Book" panose="02000503020000020003" pitchFamily="2" charset="0"/>
              </a:rPr>
              <a:t> Different approaches </a:t>
            </a:r>
          </a:p>
          <a:p>
            <a:pPr marL="1600160" lvl="2" indent="-380990">
              <a:buFont typeface="Arial" panose="020B0604020202020204" pitchFamily="34" charset="0"/>
              <a:buChar char="•"/>
            </a:pPr>
            <a:r>
              <a:rPr lang="en-US" sz="1867" dirty="0">
                <a:solidFill>
                  <a:srgbClr val="133C68"/>
                </a:solidFill>
                <a:latin typeface="Avenir Book" panose="02000503020000020003" pitchFamily="2" charset="0"/>
              </a:rPr>
              <a:t>Correlation-based</a:t>
            </a:r>
          </a:p>
          <a:p>
            <a:pPr marL="1600160" lvl="2" indent="-380990">
              <a:buFont typeface="Arial" panose="020B0604020202020204" pitchFamily="34" charset="0"/>
              <a:buChar char="•"/>
            </a:pPr>
            <a:r>
              <a:rPr lang="en-US" sz="1867" dirty="0">
                <a:solidFill>
                  <a:srgbClr val="133C68"/>
                </a:solidFill>
                <a:latin typeface="Avenir Book" panose="02000503020000020003" pitchFamily="2" charset="0"/>
              </a:rPr>
              <a:t>Supervised classification</a:t>
            </a:r>
          </a:p>
        </p:txBody>
      </p:sp>
      <p:sp>
        <p:nvSpPr>
          <p:cNvPr id="8" name="scRNA-Seq from fresh cells">
            <a:extLst>
              <a:ext uri="{FF2B5EF4-FFF2-40B4-BE49-F238E27FC236}">
                <a16:creationId xmlns:a16="http://schemas.microsoft.com/office/drawing/2014/main" id="{5B412683-8EA2-8092-0068-1369A3D39068}"/>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4786295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3"/>
          </p:nvPr>
        </p:nvSpPr>
        <p:spPr/>
        <p:txBody>
          <a:bodyPr>
            <a:normAutofit/>
          </a:bodyPr>
          <a:lstStyle/>
          <a:p>
            <a:r>
              <a:rPr lang="en-US" dirty="0" err="1">
                <a:latin typeface="Avenir Book" panose="02000503020000020003" pitchFamily="2" charset="0"/>
              </a:rPr>
              <a:t>Pasquini</a:t>
            </a:r>
            <a:r>
              <a:rPr lang="en-US" dirty="0">
                <a:latin typeface="Avenir Book" panose="02000503020000020003" pitchFamily="2" charset="0"/>
              </a:rPr>
              <a:t> et al, 2021, Computational and Structural Biotechnology Journal</a:t>
            </a:r>
          </a:p>
        </p:txBody>
      </p:sp>
      <p:graphicFrame>
        <p:nvGraphicFramePr>
          <p:cNvPr id="3" name="Table 2">
            <a:extLst>
              <a:ext uri="{FF2B5EF4-FFF2-40B4-BE49-F238E27FC236}">
                <a16:creationId xmlns:a16="http://schemas.microsoft.com/office/drawing/2014/main" id="{D80D64C6-0605-6C4E-87D0-339AE31A57A8}"/>
              </a:ext>
            </a:extLst>
          </p:cNvPr>
          <p:cNvGraphicFramePr>
            <a:graphicFrameLocks noGrp="1"/>
          </p:cNvGraphicFramePr>
          <p:nvPr/>
        </p:nvGraphicFramePr>
        <p:xfrm>
          <a:off x="668866" y="1140883"/>
          <a:ext cx="11064909" cy="5185040"/>
        </p:xfrm>
        <a:graphic>
          <a:graphicData uri="http://schemas.openxmlformats.org/drawingml/2006/table">
            <a:tbl>
              <a:tblPr>
                <a:tableStyleId>{073A0DAA-6AF3-43AB-8588-CEC1D06C72B9}</a:tableStyleId>
              </a:tblPr>
              <a:tblGrid>
                <a:gridCol w="3388161">
                  <a:extLst>
                    <a:ext uri="{9D8B030D-6E8A-4147-A177-3AD203B41FA5}">
                      <a16:colId xmlns:a16="http://schemas.microsoft.com/office/drawing/2014/main" val="1840907492"/>
                    </a:ext>
                  </a:extLst>
                </a:gridCol>
                <a:gridCol w="2135395">
                  <a:extLst>
                    <a:ext uri="{9D8B030D-6E8A-4147-A177-3AD203B41FA5}">
                      <a16:colId xmlns:a16="http://schemas.microsoft.com/office/drawing/2014/main" val="3969646268"/>
                    </a:ext>
                  </a:extLst>
                </a:gridCol>
                <a:gridCol w="2039304">
                  <a:extLst>
                    <a:ext uri="{9D8B030D-6E8A-4147-A177-3AD203B41FA5}">
                      <a16:colId xmlns:a16="http://schemas.microsoft.com/office/drawing/2014/main" val="1433437257"/>
                    </a:ext>
                  </a:extLst>
                </a:gridCol>
                <a:gridCol w="3502049">
                  <a:extLst>
                    <a:ext uri="{9D8B030D-6E8A-4147-A177-3AD203B41FA5}">
                      <a16:colId xmlns:a16="http://schemas.microsoft.com/office/drawing/2014/main" val="3541112527"/>
                    </a:ext>
                  </a:extLst>
                </a:gridCol>
              </a:tblGrid>
              <a:tr h="254316">
                <a:tc>
                  <a:txBody>
                    <a:bodyPr/>
                    <a:lstStyle/>
                    <a:p>
                      <a:pPr algn="ctr" fontAlgn="b"/>
                      <a:r>
                        <a:rPr lang="en-US" sz="1600" b="1" u="none" strike="noStrike" dirty="0">
                          <a:effectLst/>
                        </a:rPr>
                        <a:t>Approach</a:t>
                      </a:r>
                      <a:endParaRPr lang="en-US" sz="1600" b="1"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a:effectLst/>
                        </a:rPr>
                        <a:t>Tool name</a:t>
                      </a:r>
                      <a:endParaRPr lang="en-US" sz="1600" b="1"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dirty="0">
                          <a:effectLst/>
                        </a:rPr>
                        <a:t>Language</a:t>
                      </a:r>
                      <a:endParaRPr lang="en-US" sz="1600" b="1"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dirty="0">
                          <a:effectLst/>
                        </a:rPr>
                        <a:t>Computational approach</a:t>
                      </a:r>
                      <a:endParaRPr lang="en-US" sz="1600" b="1"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930390984"/>
                  </a:ext>
                </a:extLst>
              </a:tr>
              <a:tr h="342575">
                <a:tc rowSpan="7">
                  <a:txBody>
                    <a:bodyPr/>
                    <a:lstStyle/>
                    <a:p>
                      <a:pPr algn="ctr" fontAlgn="ctr"/>
                      <a:r>
                        <a:rPr lang="en-US" sz="1900" b="1" u="none" strike="noStrike" dirty="0">
                          <a:effectLst/>
                        </a:rPr>
                        <a:t>Correlation-based</a:t>
                      </a:r>
                      <a:endParaRPr lang="en-US" sz="1900" b="1" i="0" u="none" strike="noStrike" dirty="0">
                        <a:solidFill>
                          <a:srgbClr val="2E2E2E"/>
                        </a:solidFill>
                        <a:effectLst/>
                        <a:latin typeface="Georgia" panose="02040502050405020303" pitchFamily="18" charset="0"/>
                      </a:endParaRPr>
                    </a:p>
                  </a:txBody>
                  <a:tcPr marL="10476" marR="10476" marT="10476" marB="0" anchor="ctr"/>
                </a:tc>
                <a:tc>
                  <a:txBody>
                    <a:bodyPr/>
                    <a:lstStyle/>
                    <a:p>
                      <a:pPr algn="l" fontAlgn="b"/>
                      <a:r>
                        <a:rPr lang="en-US" sz="1600" u="none" strike="noStrike">
                          <a:effectLst/>
                        </a:rPr>
                        <a:t>scmap-cluster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Cosine, Spearman, Pearson</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42337962"/>
                  </a:ext>
                </a:extLst>
              </a:tr>
              <a:tr h="254316">
                <a:tc vMerge="1">
                  <a:txBody>
                    <a:bodyPr/>
                    <a:lstStyle/>
                    <a:p>
                      <a:endParaRPr lang="en-US"/>
                    </a:p>
                  </a:txBody>
                  <a:tcPr/>
                </a:tc>
                <a:tc>
                  <a:txBody>
                    <a:bodyPr/>
                    <a:lstStyle/>
                    <a:p>
                      <a:pPr algn="l" fontAlgn="b"/>
                      <a:r>
                        <a:rPr lang="en-US" sz="1600" u="none" strike="noStrike">
                          <a:effectLst/>
                        </a:rPr>
                        <a:t>scmap-cell</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Cosine distance based kNN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35870521"/>
                  </a:ext>
                </a:extLst>
              </a:tr>
              <a:tr h="254316">
                <a:tc vMerge="1">
                  <a:txBody>
                    <a:bodyPr/>
                    <a:lstStyle/>
                    <a:p>
                      <a:endParaRPr lang="en-US"/>
                    </a:p>
                  </a:txBody>
                  <a:tcPr/>
                </a:tc>
                <a:tc>
                  <a:txBody>
                    <a:bodyPr/>
                    <a:lstStyle/>
                    <a:p>
                      <a:pPr algn="l" fontAlgn="b"/>
                      <a:r>
                        <a:rPr lang="en-US" sz="1600" u="none" strike="noStrike">
                          <a:effectLst/>
                        </a:rPr>
                        <a:t>SingleR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566559551"/>
                  </a:ext>
                </a:extLst>
              </a:tr>
              <a:tr h="254316">
                <a:tc vMerge="1">
                  <a:txBody>
                    <a:bodyPr/>
                    <a:lstStyle/>
                    <a:p>
                      <a:endParaRPr lang="en-US"/>
                    </a:p>
                  </a:txBody>
                  <a:tcPr/>
                </a:tc>
                <a:tc>
                  <a:txBody>
                    <a:bodyPr/>
                    <a:lstStyle/>
                    <a:p>
                      <a:pPr algn="l" fontAlgn="b"/>
                      <a:r>
                        <a:rPr lang="en-US" sz="1600" u="none" strike="noStrike" dirty="0">
                          <a:effectLst/>
                        </a:rPr>
                        <a:t>CHETAH</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Spearman + confidence</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132077333"/>
                  </a:ext>
                </a:extLst>
              </a:tr>
              <a:tr h="254316">
                <a:tc vMerge="1">
                  <a:txBody>
                    <a:bodyPr/>
                    <a:lstStyle/>
                    <a:p>
                      <a:endParaRPr lang="en-US"/>
                    </a:p>
                  </a:txBody>
                  <a:tcPr/>
                </a:tc>
                <a:tc>
                  <a:txBody>
                    <a:bodyPr/>
                    <a:lstStyle/>
                    <a:p>
                      <a:pPr algn="l" fontAlgn="b"/>
                      <a:r>
                        <a:rPr lang="en-US" sz="1600" u="none" strike="noStrike">
                          <a:effectLst/>
                        </a:rPr>
                        <a:t>scMatch</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 Pearson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910539951"/>
                  </a:ext>
                </a:extLst>
              </a:tr>
              <a:tr h="342575">
                <a:tc vMerge="1">
                  <a:txBody>
                    <a:bodyPr/>
                    <a:lstStyle/>
                    <a:p>
                      <a:endParaRPr lang="en-US"/>
                    </a:p>
                  </a:txBody>
                  <a:tcPr/>
                </a:tc>
                <a:tc>
                  <a:txBody>
                    <a:bodyPr/>
                    <a:lstStyle/>
                    <a:p>
                      <a:pPr algn="l" fontAlgn="b"/>
                      <a:r>
                        <a:rPr lang="en-US" sz="1600" u="none" strike="noStrike">
                          <a:effectLst/>
                        </a:rPr>
                        <a:t>ClustifyR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 Pearson, Kendall, cosine</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000099089"/>
                  </a:ext>
                </a:extLst>
              </a:tr>
              <a:tr h="342575">
                <a:tc vMerge="1">
                  <a:txBody>
                    <a:bodyPr/>
                    <a:lstStyle/>
                    <a:p>
                      <a:endParaRPr lang="en-US"/>
                    </a:p>
                  </a:txBody>
                  <a:tcPr/>
                </a:tc>
                <a:tc>
                  <a:txBody>
                    <a:bodyPr/>
                    <a:lstStyle/>
                    <a:p>
                      <a:pPr algn="l" fontAlgn="b"/>
                      <a:r>
                        <a:rPr lang="en-US" sz="1600" u="none" strike="noStrike">
                          <a:effectLst/>
                        </a:rPr>
                        <a:t>CIPR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Dot product, Spearman, Pearson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451560461"/>
                  </a:ext>
                </a:extLst>
              </a:tr>
              <a:tr h="254316">
                <a:tc rowSpan="11">
                  <a:txBody>
                    <a:bodyPr/>
                    <a:lstStyle/>
                    <a:p>
                      <a:pPr algn="ctr" fontAlgn="ctr"/>
                      <a:r>
                        <a:rPr lang="en-US" sz="1900" b="1" u="none" strike="noStrike" dirty="0">
                          <a:effectLst/>
                        </a:rPr>
                        <a:t>Supervised classification-based</a:t>
                      </a:r>
                      <a:endParaRPr lang="en-US" sz="1900" b="1" i="0" u="none" strike="noStrike" dirty="0">
                        <a:solidFill>
                          <a:srgbClr val="2E2E2E"/>
                        </a:solidFill>
                        <a:effectLst/>
                        <a:latin typeface="Georgia" panose="02040502050405020303" pitchFamily="18" charset="0"/>
                      </a:endParaRPr>
                    </a:p>
                  </a:txBody>
                  <a:tcPr marL="10476" marR="10476" marT="10476" marB="0" anchor="ctr"/>
                </a:tc>
                <a:tc>
                  <a:txBody>
                    <a:bodyPr/>
                    <a:lstStyle/>
                    <a:p>
                      <a:pPr algn="l" fontAlgn="b"/>
                      <a:r>
                        <a:rPr lang="en-US" sz="1600" u="none" strike="noStrike">
                          <a:effectLst/>
                        </a:rPr>
                        <a:t>CaSTLe</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XGBoost classifier</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156642703"/>
                  </a:ext>
                </a:extLst>
              </a:tr>
              <a:tr h="342575">
                <a:tc vMerge="1">
                  <a:txBody>
                    <a:bodyPr/>
                    <a:lstStyle/>
                    <a:p>
                      <a:endParaRPr lang="en-US"/>
                    </a:p>
                  </a:txBody>
                  <a:tcPr/>
                </a:tc>
                <a:tc>
                  <a:txBody>
                    <a:bodyPr/>
                    <a:lstStyle/>
                    <a:p>
                      <a:pPr algn="l" fontAlgn="b"/>
                      <a:r>
                        <a:rPr lang="en-US" sz="1600" u="none" strike="noStrike">
                          <a:effectLst/>
                        </a:rPr>
                        <a:t>Moana</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kNN-smoothing + SVM</a:t>
                      </a:r>
                      <a:endParaRPr lang="en-US" sz="1600" b="0" i="1"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763308086"/>
                  </a:ext>
                </a:extLst>
              </a:tr>
              <a:tr h="254316">
                <a:tc vMerge="1">
                  <a:txBody>
                    <a:bodyPr/>
                    <a:lstStyle/>
                    <a:p>
                      <a:endParaRPr lang="en-US"/>
                    </a:p>
                  </a:txBody>
                  <a:tcPr/>
                </a:tc>
                <a:tc>
                  <a:txBody>
                    <a:bodyPr/>
                    <a:lstStyle/>
                    <a:p>
                      <a:pPr algn="l" fontAlgn="b"/>
                      <a:r>
                        <a:rPr lang="en-US" sz="1600" u="none" strike="noStrike">
                          <a:effectLst/>
                        </a:rPr>
                        <a:t>LAmbDA</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Multiple ML techniques</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12911396"/>
                  </a:ext>
                </a:extLst>
              </a:tr>
              <a:tr h="254316">
                <a:tc vMerge="1">
                  <a:txBody>
                    <a:bodyPr/>
                    <a:lstStyle/>
                    <a:p>
                      <a:endParaRPr lang="en-US"/>
                    </a:p>
                  </a:txBody>
                  <a:tcPr/>
                </a:tc>
                <a:tc>
                  <a:txBody>
                    <a:bodyPr/>
                    <a:lstStyle/>
                    <a:p>
                      <a:pPr algn="l" fontAlgn="b"/>
                      <a:r>
                        <a:rPr lang="en-US" sz="1600" u="none" strike="noStrike">
                          <a:effectLst/>
                        </a:rPr>
                        <a:t>superCT</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Artificial Neural Network</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258539245"/>
                  </a:ext>
                </a:extLst>
              </a:tr>
              <a:tr h="254316">
                <a:tc vMerge="1">
                  <a:txBody>
                    <a:bodyPr/>
                    <a:lstStyle/>
                    <a:p>
                      <a:endParaRPr lang="en-US"/>
                    </a:p>
                  </a:txBody>
                  <a:tcPr/>
                </a:tc>
                <a:tc>
                  <a:txBody>
                    <a:bodyPr/>
                    <a:lstStyle/>
                    <a:p>
                      <a:pPr algn="l" fontAlgn="b"/>
                      <a:r>
                        <a:rPr lang="en-US" sz="1600" u="none" strike="noStrike">
                          <a:effectLst/>
                        </a:rPr>
                        <a:t>SingleCellNet</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Random Forest</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482143793"/>
                  </a:ext>
                </a:extLst>
              </a:tr>
              <a:tr h="254316">
                <a:tc vMerge="1">
                  <a:txBody>
                    <a:bodyPr/>
                    <a:lstStyle/>
                    <a:p>
                      <a:endParaRPr lang="en-US"/>
                    </a:p>
                  </a:txBody>
                  <a:tcPr/>
                </a:tc>
                <a:tc>
                  <a:txBody>
                    <a:bodyPr/>
                    <a:lstStyle/>
                    <a:p>
                      <a:pPr algn="l" fontAlgn="b"/>
                      <a:r>
                        <a:rPr lang="en-US" sz="1600" u="none" strike="noStrike" dirty="0">
                          <a:effectLst/>
                        </a:rPr>
                        <a:t>Garnett</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Elastic net regression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659678677"/>
                  </a:ext>
                </a:extLst>
              </a:tr>
              <a:tr h="254316">
                <a:tc vMerge="1">
                  <a:txBody>
                    <a:bodyPr/>
                    <a:lstStyle/>
                    <a:p>
                      <a:endParaRPr lang="en-US"/>
                    </a:p>
                  </a:txBody>
                  <a:tcPr/>
                </a:tc>
                <a:tc>
                  <a:txBody>
                    <a:bodyPr/>
                    <a:lstStyle/>
                    <a:p>
                      <a:pPr algn="l" fontAlgn="b"/>
                      <a:r>
                        <a:rPr lang="en-US" sz="1600" u="none" strike="noStrike" dirty="0" err="1">
                          <a:effectLst/>
                        </a:rPr>
                        <a:t>scPred</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SVM</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775492004"/>
                  </a:ext>
                </a:extLst>
              </a:tr>
              <a:tr h="254316">
                <a:tc vMerge="1">
                  <a:txBody>
                    <a:bodyPr/>
                    <a:lstStyle/>
                    <a:p>
                      <a:endParaRPr lang="en-US"/>
                    </a:p>
                  </a:txBody>
                  <a:tcPr/>
                </a:tc>
                <a:tc>
                  <a:txBody>
                    <a:bodyPr/>
                    <a:lstStyle/>
                    <a:p>
                      <a:pPr algn="l" fontAlgn="b"/>
                      <a:r>
                        <a:rPr lang="en-US" sz="1600" u="none" strike="noStrike">
                          <a:effectLst/>
                        </a:rPr>
                        <a:t>ACTINN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Artificial Neural Network</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230822730"/>
                  </a:ext>
                </a:extLst>
              </a:tr>
              <a:tr h="254316">
                <a:tc vMerge="1">
                  <a:txBody>
                    <a:bodyPr/>
                    <a:lstStyle/>
                    <a:p>
                      <a:endParaRPr lang="en-US"/>
                    </a:p>
                  </a:txBody>
                  <a:tcPr/>
                </a:tc>
                <a:tc>
                  <a:txBody>
                    <a:bodyPr/>
                    <a:lstStyle/>
                    <a:p>
                      <a:pPr algn="l" fontAlgn="b"/>
                      <a:r>
                        <a:rPr lang="en-US" sz="1600" u="none" strike="noStrike" kern="1200" dirty="0" err="1">
                          <a:solidFill>
                            <a:schemeClr val="dk1"/>
                          </a:solidFill>
                          <a:effectLst/>
                          <a:latin typeface="+mn-lt"/>
                          <a:ea typeface="+mn-ea"/>
                          <a:cs typeface="+mn-cs"/>
                        </a:rPr>
                        <a:t>OnClass</a:t>
                      </a:r>
                      <a:endParaRPr lang="en-US" sz="1600" u="none" strike="noStrike" kern="1200" dirty="0">
                        <a:solidFill>
                          <a:schemeClr val="dk1"/>
                        </a:solidFill>
                        <a:effectLst/>
                        <a:latin typeface="+mn-lt"/>
                        <a:ea typeface="+mn-ea"/>
                        <a:cs typeface="+mn-cs"/>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kNN and Bilinear Neural Network</a:t>
                      </a:r>
                      <a:endParaRPr lang="en-US" sz="1600" b="0" i="1"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461607416"/>
                  </a:ext>
                </a:extLst>
              </a:tr>
              <a:tr h="254316">
                <a:tc vMerge="1">
                  <a:txBody>
                    <a:bodyPr/>
                    <a:lstStyle/>
                    <a:p>
                      <a:endParaRPr lang="en-US"/>
                    </a:p>
                  </a:txBody>
                  <a:tcPr/>
                </a:tc>
                <a:tc>
                  <a:txBody>
                    <a:bodyPr/>
                    <a:lstStyle/>
                    <a:p>
                      <a:pPr algn="l" fontAlgn="b"/>
                      <a:r>
                        <a:rPr lang="en-US" sz="1600" u="none" strike="noStrike">
                          <a:effectLst/>
                        </a:rPr>
                        <a:t>scClassify</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Weighted </a:t>
                      </a:r>
                      <a:r>
                        <a:rPr lang="en-US" sz="1600" u="none" strike="noStrike" dirty="0" err="1">
                          <a:effectLst/>
                        </a:rPr>
                        <a:t>kNN</a:t>
                      </a:r>
                      <a:r>
                        <a:rPr lang="en-US" sz="1600" u="none" strike="noStrike" dirty="0">
                          <a:effectLst/>
                        </a:rPr>
                        <a:t> classifier</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458924654"/>
                  </a:ext>
                </a:extLst>
              </a:tr>
              <a:tr h="254316">
                <a:tc vMerge="1">
                  <a:txBody>
                    <a:bodyPr/>
                    <a:lstStyle/>
                    <a:p>
                      <a:pPr algn="ctr" fontAlgn="ctr"/>
                      <a:endParaRPr lang="en-US" sz="1400" b="1" i="0" u="none" strike="noStrike" dirty="0">
                        <a:solidFill>
                          <a:srgbClr val="2E2E2E"/>
                        </a:solidFill>
                        <a:effectLst/>
                        <a:latin typeface="Georgia" panose="02040502050405020303" pitchFamily="18" charset="0"/>
                      </a:endParaRPr>
                    </a:p>
                  </a:txBody>
                  <a:tcPr marL="7857" marR="7857" marT="7857" marB="0" anchor="ctr"/>
                </a:tc>
                <a:tc>
                  <a:txBody>
                    <a:bodyPr/>
                    <a:lstStyle/>
                    <a:p>
                      <a:pPr algn="l" fontAlgn="b"/>
                      <a:r>
                        <a:rPr lang="en-US" sz="1600" u="none" strike="noStrike" kern="1200" dirty="0" err="1">
                          <a:solidFill>
                            <a:schemeClr val="dk1"/>
                          </a:solidFill>
                          <a:effectLst/>
                          <a:latin typeface="+mn-lt"/>
                          <a:ea typeface="+mn-ea"/>
                          <a:cs typeface="+mn-cs"/>
                        </a:rPr>
                        <a:t>scArches</a:t>
                      </a:r>
                      <a:endParaRPr lang="en-US" sz="1600" u="none" strike="noStrike" kern="1200" dirty="0">
                        <a:solidFill>
                          <a:schemeClr val="dk1"/>
                        </a:solidFill>
                        <a:effectLst/>
                        <a:latin typeface="+mn-lt"/>
                        <a:ea typeface="+mn-ea"/>
                        <a:cs typeface="+mn-cs"/>
                      </a:endParaRPr>
                    </a:p>
                  </a:txBody>
                  <a:tcPr marL="10476" marR="10476" marT="10476" marB="0" anchor="b"/>
                </a:tc>
                <a:tc>
                  <a:txBody>
                    <a:bodyPr/>
                    <a:lstStyle/>
                    <a:p>
                      <a:pPr algn="l" fontAlgn="b"/>
                      <a:r>
                        <a:rPr lang="en-US" sz="1600" u="none" strike="noStrike" kern="1200" dirty="0">
                          <a:solidFill>
                            <a:schemeClr val="dk1"/>
                          </a:solidFill>
                          <a:effectLst/>
                          <a:latin typeface="+mn-lt"/>
                          <a:ea typeface="+mn-ea"/>
                          <a:cs typeface="+mn-cs"/>
                        </a:rPr>
                        <a:t>Python</a:t>
                      </a:r>
                    </a:p>
                  </a:txBody>
                  <a:tcPr marL="10476" marR="10476" marT="10476" marB="0" anchor="b"/>
                </a:tc>
                <a:tc>
                  <a:txBody>
                    <a:bodyPr/>
                    <a:lstStyle/>
                    <a:p>
                      <a:pPr algn="l" fontAlgn="b"/>
                      <a:r>
                        <a:rPr lang="en-US" sz="1600" u="none" strike="noStrike" kern="1200" dirty="0">
                          <a:solidFill>
                            <a:schemeClr val="dk1"/>
                          </a:solidFill>
                          <a:effectLst/>
                          <a:latin typeface="+mn-lt"/>
                          <a:ea typeface="+mn-ea"/>
                          <a:cs typeface="+mn-cs"/>
                        </a:rPr>
                        <a:t>Autoencoder</a:t>
                      </a:r>
                    </a:p>
                  </a:txBody>
                  <a:tcPr marL="10476" marR="10476" marT="10476" marB="0" anchor="b"/>
                </a:tc>
                <a:extLst>
                  <a:ext uri="{0D108BD9-81ED-4DB2-BD59-A6C34878D82A}">
                    <a16:rowId xmlns:a16="http://schemas.microsoft.com/office/drawing/2014/main" val="3649665216"/>
                  </a:ext>
                </a:extLst>
              </a:tr>
            </a:tbl>
          </a:graphicData>
        </a:graphic>
      </p:graphicFrame>
      <p:sp>
        <p:nvSpPr>
          <p:cNvPr id="9" name="scRNA-Seq from fresh cells">
            <a:extLst>
              <a:ext uri="{FF2B5EF4-FFF2-40B4-BE49-F238E27FC236}">
                <a16:creationId xmlns:a16="http://schemas.microsoft.com/office/drawing/2014/main" id="{13250FCF-5F2E-ABED-106B-401D8211971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3142420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3"/>
          </p:nvPr>
        </p:nvSpPr>
        <p:spPr>
          <a:xfrm>
            <a:off x="2280965" y="6092494"/>
            <a:ext cx="7861300" cy="673100"/>
          </a:xfrm>
        </p:spPr>
        <p:txBody>
          <a:bodyPr>
            <a:normAutofit/>
          </a:bodyPr>
          <a:lstStyle/>
          <a:p>
            <a:r>
              <a:rPr lang="en-US" dirty="0" err="1">
                <a:latin typeface="Avenir Book" panose="02000503020000020003" pitchFamily="2" charset="0"/>
              </a:rPr>
              <a:t>Pasquini</a:t>
            </a:r>
            <a:r>
              <a:rPr lang="en-US" dirty="0">
                <a:latin typeface="Avenir Book" panose="02000503020000020003" pitchFamily="2" charset="0"/>
              </a:rPr>
              <a:t> et al, 2021, Computational and Structural Biotechnology Journal</a:t>
            </a:r>
          </a:p>
        </p:txBody>
      </p:sp>
      <p:pic>
        <p:nvPicPr>
          <p:cNvPr id="9218" name="Picture 2" descr="scmap – projection of single-cell RNA-seq data across data sets | RNA-Seq  Blog">
            <a:extLst>
              <a:ext uri="{FF2B5EF4-FFF2-40B4-BE49-F238E27FC236}">
                <a16:creationId xmlns:a16="http://schemas.microsoft.com/office/drawing/2014/main" id="{38C4C445-D85E-2545-8D6E-F2245A4E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402" y="1371419"/>
            <a:ext cx="4743041" cy="2732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BBC5F26-C108-D240-B961-BBF8B29E4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123" y="1517381"/>
            <a:ext cx="1432928" cy="16492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A6C7D95-2F30-1848-BDFA-E00AB91D407D}"/>
              </a:ext>
            </a:extLst>
          </p:cNvPr>
          <p:cNvSpPr txBox="1"/>
          <p:nvPr/>
        </p:nvSpPr>
        <p:spPr>
          <a:xfrm>
            <a:off x="1929036" y="4104108"/>
            <a:ext cx="8333928" cy="1241622"/>
          </a:xfrm>
          <a:prstGeom prst="rect">
            <a:avLst/>
          </a:prstGeom>
          <a:noFill/>
        </p:spPr>
        <p:txBody>
          <a:bodyPr wrap="square">
            <a:spAutoFit/>
          </a:bodyPr>
          <a:lstStyle/>
          <a:p>
            <a:r>
              <a:rPr lang="en-US" sz="1867" dirty="0">
                <a:solidFill>
                  <a:srgbClr val="133C68"/>
                </a:solidFill>
                <a:latin typeface="Avenir Book" panose="02000503020000020003" pitchFamily="2" charset="0"/>
              </a:rPr>
              <a:t>The search can be done by cluster or by cell , in each cluster/cell by its centroid (a vector of the median value of the expression of each gene) and measure the similarity between c and each cluster centroid or cell in the refence is calculated and ranked</a:t>
            </a:r>
          </a:p>
        </p:txBody>
      </p:sp>
      <p:sp>
        <p:nvSpPr>
          <p:cNvPr id="3" name="scRNA-Seq from fresh cells">
            <a:extLst>
              <a:ext uri="{FF2B5EF4-FFF2-40B4-BE49-F238E27FC236}">
                <a16:creationId xmlns:a16="http://schemas.microsoft.com/office/drawing/2014/main" id="{6134D3AE-A9E9-EE44-397F-2AA262C4B0AB}"/>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38490513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0F77F2-C1F8-2145-8EDD-FF9B610D573B}"/>
              </a:ext>
            </a:extLst>
          </p:cNvPr>
          <p:cNvSpPr>
            <a:spLocks noGrp="1"/>
          </p:cNvSpPr>
          <p:nvPr>
            <p:ph type="body" idx="1"/>
          </p:nvPr>
        </p:nvSpPr>
        <p:spPr>
          <a:xfrm>
            <a:off x="900080" y="1101733"/>
            <a:ext cx="10841880" cy="3393960"/>
          </a:xfrm>
        </p:spPr>
        <p:txBody>
          <a:bodyPr/>
          <a:lstStyle/>
          <a:p>
            <a:r>
              <a:rPr lang="en-US" dirty="0">
                <a:latin typeface="Avenir Book" panose="02000503020000020003" pitchFamily="2" charset="0"/>
              </a:rPr>
              <a:t>An ideal cluster/cell type  annotation process is composed of three major steps: automatic cell annotation, manual cell annotation and verification</a:t>
            </a:r>
          </a:p>
        </p:txBody>
      </p:sp>
      <p:sp>
        <p:nvSpPr>
          <p:cNvPr id="6" name="Content Placeholder 5">
            <a:extLst>
              <a:ext uri="{FF2B5EF4-FFF2-40B4-BE49-F238E27FC236}">
                <a16:creationId xmlns:a16="http://schemas.microsoft.com/office/drawing/2014/main" id="{8F5AD971-9085-7249-8341-663F25C5E79D}"/>
              </a:ext>
            </a:extLst>
          </p:cNvPr>
          <p:cNvSpPr>
            <a:spLocks noGrp="1"/>
          </p:cNvSpPr>
          <p:nvPr>
            <p:ph sz="quarter" idx="13"/>
          </p:nvPr>
        </p:nvSpPr>
        <p:spPr/>
        <p:txBody>
          <a:bodyPr>
            <a:normAutofit/>
          </a:bodyPr>
          <a:lstStyle/>
          <a:p>
            <a:r>
              <a:rPr lang="en-US" dirty="0">
                <a:latin typeface="Avenir Book" panose="02000503020000020003" pitchFamily="2" charset="0"/>
              </a:rPr>
              <a:t>Clarke, Z.A., Andrews, T.S., Atif, J. </a:t>
            </a:r>
            <a:r>
              <a:rPr lang="en-US" i="1" dirty="0">
                <a:latin typeface="Avenir Book" panose="02000503020000020003" pitchFamily="2" charset="0"/>
              </a:rPr>
              <a:t>et al Nat </a:t>
            </a:r>
            <a:r>
              <a:rPr lang="en-US" i="1" dirty="0" err="1">
                <a:latin typeface="Avenir Book" panose="02000503020000020003" pitchFamily="2" charset="0"/>
              </a:rPr>
              <a:t>Protoc</a:t>
            </a:r>
            <a:r>
              <a:rPr lang="en-US" dirty="0">
                <a:latin typeface="Avenir Book" panose="02000503020000020003" pitchFamily="2" charset="0"/>
              </a:rPr>
              <a:t> </a:t>
            </a:r>
            <a:r>
              <a:rPr lang="en-US" b="1" dirty="0">
                <a:latin typeface="Avenir Book" panose="02000503020000020003" pitchFamily="2" charset="0"/>
              </a:rPr>
              <a:t>16, </a:t>
            </a:r>
            <a:r>
              <a:rPr lang="en-US" dirty="0">
                <a:latin typeface="Avenir Book" panose="02000503020000020003" pitchFamily="2" charset="0"/>
              </a:rPr>
              <a:t>2749–2764 (2021). </a:t>
            </a:r>
          </a:p>
        </p:txBody>
      </p:sp>
      <p:pic>
        <p:nvPicPr>
          <p:cNvPr id="7170" name="Picture 2" descr="Fig. 2">
            <a:extLst>
              <a:ext uri="{FF2B5EF4-FFF2-40B4-BE49-F238E27FC236}">
                <a16:creationId xmlns:a16="http://schemas.microsoft.com/office/drawing/2014/main" id="{03733198-BA1A-2D44-A208-8CFF4FD4A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351" y="2053491"/>
            <a:ext cx="8125272" cy="3574556"/>
          </a:xfrm>
          <a:prstGeom prst="rect">
            <a:avLst/>
          </a:prstGeom>
          <a:noFill/>
          <a:extLst>
            <a:ext uri="{909E8E84-426E-40DD-AFC4-6F175D3DCCD1}">
              <a14:hiddenFill xmlns:a14="http://schemas.microsoft.com/office/drawing/2010/main">
                <a:solidFill>
                  <a:srgbClr val="FFFFFF"/>
                </a:solidFill>
              </a14:hiddenFill>
            </a:ext>
          </a:extLst>
        </p:spPr>
      </p:pic>
      <p:sp>
        <p:nvSpPr>
          <p:cNvPr id="5" name="scRNA-Seq from fresh cells">
            <a:extLst>
              <a:ext uri="{FF2B5EF4-FFF2-40B4-BE49-F238E27FC236}">
                <a16:creationId xmlns:a16="http://schemas.microsoft.com/office/drawing/2014/main" id="{0B3F10EC-99A2-7144-D156-56E85C718B96}"/>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Recent helpful articles on data integration methods</a:t>
            </a:r>
          </a:p>
        </p:txBody>
      </p:sp>
    </p:spTree>
    <p:extLst>
      <p:ext uri="{BB962C8B-B14F-4D97-AF65-F5344CB8AC3E}">
        <p14:creationId xmlns:p14="http://schemas.microsoft.com/office/powerpoint/2010/main" val="943683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odays talk">
            <a:extLst>
              <a:ext uri="{FF2B5EF4-FFF2-40B4-BE49-F238E27FC236}">
                <a16:creationId xmlns:a16="http://schemas.microsoft.com/office/drawing/2014/main" id="{3A3816E6-9BE1-1F2A-A41D-21CECF4864F7}"/>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algn="ctr">
              <a:lnSpc>
                <a:spcPct val="115000"/>
              </a:lnSpc>
            </a:pPr>
            <a:r>
              <a:rPr lang="en-US" sz="2400" b="1" dirty="0">
                <a:solidFill>
                  <a:srgbClr val="011999"/>
                </a:solidFill>
              </a:rPr>
              <a:t>Nonpatterned flow cells can lead to greater data loss due to over-clustering</a:t>
            </a:r>
          </a:p>
        </p:txBody>
      </p:sp>
      <p:pic>
        <p:nvPicPr>
          <p:cNvPr id="19" name="Picture 2" descr="Illumina sequencing and data processing workflow. A. Denaturated NGS... |  Download Scientific Diagram">
            <a:extLst>
              <a:ext uri="{FF2B5EF4-FFF2-40B4-BE49-F238E27FC236}">
                <a16:creationId xmlns:a16="http://schemas.microsoft.com/office/drawing/2014/main" id="{1729B957-F02C-28EA-1AD3-E5DF44AB53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098"/>
          <a:stretch/>
        </p:blipFill>
        <p:spPr bwMode="auto">
          <a:xfrm>
            <a:off x="421501" y="1483890"/>
            <a:ext cx="5068147" cy="4302971"/>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18image993842512">
            <a:extLst>
              <a:ext uri="{FF2B5EF4-FFF2-40B4-BE49-F238E27FC236}">
                <a16:creationId xmlns:a16="http://schemas.microsoft.com/office/drawing/2014/main" id="{CA17952F-FDD6-9EAE-2227-7FDB5791A7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761"/>
          <a:stretch/>
        </p:blipFill>
        <p:spPr bwMode="auto">
          <a:xfrm>
            <a:off x="7255247" y="995900"/>
            <a:ext cx="4401881" cy="52789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 descr="page18image993842512">
            <a:extLst>
              <a:ext uri="{FF2B5EF4-FFF2-40B4-BE49-F238E27FC236}">
                <a16:creationId xmlns:a16="http://schemas.microsoft.com/office/drawing/2014/main" id="{5A1B76A4-3DE7-C44C-E220-2D2AF14343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6" r="56164" b="24924"/>
          <a:stretch/>
        </p:blipFill>
        <p:spPr bwMode="auto">
          <a:xfrm>
            <a:off x="5489648" y="2094449"/>
            <a:ext cx="2077692" cy="236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9931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7D44-37DB-4943-8F9B-E801FB2BDF08}"/>
              </a:ext>
            </a:extLst>
          </p:cNvPr>
          <p:cNvPicPr>
            <a:picLocks noChangeAspect="1"/>
          </p:cNvPicPr>
          <p:nvPr/>
        </p:nvPicPr>
        <p:blipFill>
          <a:blip r:embed="rId2"/>
          <a:stretch>
            <a:fillRect/>
          </a:stretch>
        </p:blipFill>
        <p:spPr>
          <a:xfrm>
            <a:off x="583096" y="1607863"/>
            <a:ext cx="4625009" cy="4840147"/>
          </a:xfrm>
          <a:prstGeom prst="rect">
            <a:avLst/>
          </a:prstGeom>
        </p:spPr>
      </p:pic>
      <p:pic>
        <p:nvPicPr>
          <p:cNvPr id="5" name="Picture 4">
            <a:extLst>
              <a:ext uri="{FF2B5EF4-FFF2-40B4-BE49-F238E27FC236}">
                <a16:creationId xmlns:a16="http://schemas.microsoft.com/office/drawing/2014/main" id="{B32B1EB4-BD15-ED4A-A0AB-02927B4E8E92}"/>
              </a:ext>
            </a:extLst>
          </p:cNvPr>
          <p:cNvPicPr>
            <a:picLocks noChangeAspect="1"/>
          </p:cNvPicPr>
          <p:nvPr/>
        </p:nvPicPr>
        <p:blipFill>
          <a:blip r:embed="rId3"/>
          <a:stretch>
            <a:fillRect/>
          </a:stretch>
        </p:blipFill>
        <p:spPr>
          <a:xfrm>
            <a:off x="5847989" y="1690690"/>
            <a:ext cx="4746657" cy="2854463"/>
          </a:xfrm>
          <a:prstGeom prst="rect">
            <a:avLst/>
          </a:prstGeom>
        </p:spPr>
      </p:pic>
      <p:sp>
        <p:nvSpPr>
          <p:cNvPr id="6" name="Rectangle 5">
            <a:extLst>
              <a:ext uri="{FF2B5EF4-FFF2-40B4-BE49-F238E27FC236}">
                <a16:creationId xmlns:a16="http://schemas.microsoft.com/office/drawing/2014/main" id="{71E9026C-0A2B-5A43-9B1A-BE3A20BD42F5}"/>
              </a:ext>
            </a:extLst>
          </p:cNvPr>
          <p:cNvSpPr/>
          <p:nvPr/>
        </p:nvSpPr>
        <p:spPr>
          <a:xfrm>
            <a:off x="6085479" y="4823449"/>
            <a:ext cx="4390946" cy="369332"/>
          </a:xfrm>
          <a:prstGeom prst="rect">
            <a:avLst/>
          </a:prstGeom>
        </p:spPr>
        <p:txBody>
          <a:bodyPr wrap="none">
            <a:spAutoFit/>
          </a:bodyPr>
          <a:lstStyle/>
          <a:p>
            <a:r>
              <a:rPr lang="en-GB" sz="1800" dirty="0">
                <a:latin typeface="Avenir Book" panose="02000503020000020003" pitchFamily="2" charset="0"/>
                <a:ea typeface="Arial" panose="020B0604020202020204" pitchFamily="34" charset="0"/>
              </a:rPr>
              <a:t>366.650 cells from human colon mucosa </a:t>
            </a:r>
            <a:endParaRPr lang="de-DE" sz="1800" dirty="0">
              <a:latin typeface="Avenir Book" panose="02000503020000020003" pitchFamily="2" charset="0"/>
            </a:endParaRPr>
          </a:p>
        </p:txBody>
      </p:sp>
      <p:sp>
        <p:nvSpPr>
          <p:cNvPr id="8" name="scRNA-Seq from fresh cells">
            <a:extLst>
              <a:ext uri="{FF2B5EF4-FFF2-40B4-BE49-F238E27FC236}">
                <a16:creationId xmlns:a16="http://schemas.microsoft.com/office/drawing/2014/main" id="{9A0BB2E2-1966-F423-B95D-28CC20D83F8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a:t>
            </a:r>
            <a:endParaRPr lang="en-US" sz="3200" kern="0" dirty="0"/>
          </a:p>
        </p:txBody>
      </p:sp>
    </p:spTree>
    <p:extLst>
      <p:ext uri="{BB962C8B-B14F-4D97-AF65-F5344CB8AC3E}">
        <p14:creationId xmlns:p14="http://schemas.microsoft.com/office/powerpoint/2010/main" val="18436299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7D44-37DB-4943-8F9B-E801FB2BDF08}"/>
              </a:ext>
            </a:extLst>
          </p:cNvPr>
          <p:cNvPicPr>
            <a:picLocks noChangeAspect="1"/>
          </p:cNvPicPr>
          <p:nvPr/>
        </p:nvPicPr>
        <p:blipFill>
          <a:blip r:embed="rId2"/>
          <a:stretch>
            <a:fillRect/>
          </a:stretch>
        </p:blipFill>
        <p:spPr>
          <a:xfrm>
            <a:off x="583096" y="1607863"/>
            <a:ext cx="4625009" cy="4840147"/>
          </a:xfrm>
          <a:prstGeom prst="rect">
            <a:avLst/>
          </a:prstGeom>
        </p:spPr>
      </p:pic>
      <p:grpSp>
        <p:nvGrpSpPr>
          <p:cNvPr id="7" name="Group 6">
            <a:extLst>
              <a:ext uri="{FF2B5EF4-FFF2-40B4-BE49-F238E27FC236}">
                <a16:creationId xmlns:a16="http://schemas.microsoft.com/office/drawing/2014/main" id="{A5C4F428-C698-D843-9AAF-19F2F1EB8CC8}"/>
              </a:ext>
            </a:extLst>
          </p:cNvPr>
          <p:cNvGrpSpPr/>
          <p:nvPr/>
        </p:nvGrpSpPr>
        <p:grpSpPr>
          <a:xfrm>
            <a:off x="6096000" y="1607864"/>
            <a:ext cx="5390323" cy="4435129"/>
            <a:chOff x="6796998" y="1466370"/>
            <a:chExt cx="3774543" cy="3410227"/>
          </a:xfrm>
          <a:solidFill>
            <a:schemeClr val="bg1"/>
          </a:solidFill>
        </p:grpSpPr>
        <p:grpSp>
          <p:nvGrpSpPr>
            <p:cNvPr id="8" name="Group 7">
              <a:extLst>
                <a:ext uri="{FF2B5EF4-FFF2-40B4-BE49-F238E27FC236}">
                  <a16:creationId xmlns:a16="http://schemas.microsoft.com/office/drawing/2014/main" id="{6E6FAA6E-15F1-B949-929C-24CF2C2EE2E9}"/>
                </a:ext>
              </a:extLst>
            </p:cNvPr>
            <p:cNvGrpSpPr/>
            <p:nvPr/>
          </p:nvGrpSpPr>
          <p:grpSpPr>
            <a:xfrm>
              <a:off x="6796998" y="1472440"/>
              <a:ext cx="3774543" cy="3404157"/>
              <a:chOff x="2314322" y="48552"/>
              <a:chExt cx="6371626" cy="6808314"/>
            </a:xfrm>
            <a:grpFill/>
          </p:grpSpPr>
          <p:sp>
            <p:nvSpPr>
              <p:cNvPr id="10" name="Rectangle 9">
                <a:extLst>
                  <a:ext uri="{FF2B5EF4-FFF2-40B4-BE49-F238E27FC236}">
                    <a16:creationId xmlns:a16="http://schemas.microsoft.com/office/drawing/2014/main" id="{5B77089E-F0CA-8140-8B27-16758F8BF772}"/>
                  </a:ext>
                </a:extLst>
              </p:cNvPr>
              <p:cNvSpPr/>
              <p:nvPr/>
            </p:nvSpPr>
            <p:spPr>
              <a:xfrm>
                <a:off x="2314322" y="48552"/>
                <a:ext cx="350382" cy="6785172"/>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r>
                  <a:rPr lang="en-GB" sz="1000">
                    <a:latin typeface="Avenir Book" panose="02000503020000020003" pitchFamily="2" charset="0"/>
                  </a:rPr>
                  <a:t>Unsupervised clustering</a:t>
                </a:r>
              </a:p>
            </p:txBody>
          </p:sp>
          <p:sp>
            <p:nvSpPr>
              <p:cNvPr id="11" name="Rectangle 10">
                <a:extLst>
                  <a:ext uri="{FF2B5EF4-FFF2-40B4-BE49-F238E27FC236}">
                    <a16:creationId xmlns:a16="http://schemas.microsoft.com/office/drawing/2014/main" id="{01EEB11F-703E-444D-99F7-4442AE6E529F}"/>
                  </a:ext>
                </a:extLst>
              </p:cNvPr>
              <p:cNvSpPr/>
              <p:nvPr/>
            </p:nvSpPr>
            <p:spPr>
              <a:xfrm>
                <a:off x="8335566" y="71693"/>
                <a:ext cx="350382" cy="6785173"/>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r>
                  <a:rPr lang="en-GB" sz="1000" dirty="0">
                    <a:latin typeface="Avenir Book" panose="02000503020000020003" pitchFamily="2" charset="0"/>
                  </a:rPr>
                  <a:t>Projected annotation from Smillie et al 2019</a:t>
                </a:r>
              </a:p>
            </p:txBody>
          </p:sp>
        </p:grpSp>
        <p:pic>
          <p:nvPicPr>
            <p:cNvPr id="9" name="Picture 8">
              <a:extLst>
                <a:ext uri="{FF2B5EF4-FFF2-40B4-BE49-F238E27FC236}">
                  <a16:creationId xmlns:a16="http://schemas.microsoft.com/office/drawing/2014/main" id="{FA9227B1-1314-B141-B72A-D746A8449F7B}"/>
                </a:ext>
              </a:extLst>
            </p:cNvPr>
            <p:cNvPicPr>
              <a:picLocks noChangeAspect="1"/>
            </p:cNvPicPr>
            <p:nvPr/>
          </p:nvPicPr>
          <p:blipFill>
            <a:blip r:embed="rId3"/>
            <a:stretch>
              <a:fillRect/>
            </a:stretch>
          </p:blipFill>
          <p:spPr>
            <a:xfrm>
              <a:off x="7072216" y="1466370"/>
              <a:ext cx="3275909" cy="3392585"/>
            </a:xfrm>
            <a:prstGeom prst="rect">
              <a:avLst/>
            </a:prstGeom>
            <a:grpFill/>
          </p:spPr>
        </p:pic>
      </p:grpSp>
      <p:sp>
        <p:nvSpPr>
          <p:cNvPr id="3" name="Rectangle 2">
            <a:extLst>
              <a:ext uri="{FF2B5EF4-FFF2-40B4-BE49-F238E27FC236}">
                <a16:creationId xmlns:a16="http://schemas.microsoft.com/office/drawing/2014/main" id="{5712EA06-1206-C746-881A-1D4655C12A5E}"/>
              </a:ext>
            </a:extLst>
          </p:cNvPr>
          <p:cNvSpPr/>
          <p:nvPr/>
        </p:nvSpPr>
        <p:spPr>
          <a:xfrm>
            <a:off x="8571664" y="6247955"/>
            <a:ext cx="889987" cy="369332"/>
          </a:xfrm>
          <a:prstGeom prst="rect">
            <a:avLst/>
          </a:prstGeom>
        </p:spPr>
        <p:txBody>
          <a:bodyPr wrap="none">
            <a:spAutoFit/>
          </a:bodyPr>
          <a:lstStyle/>
          <a:p>
            <a:r>
              <a:rPr lang="en-GB" sz="1800" dirty="0" err="1">
                <a:solidFill>
                  <a:srgbClr val="131413"/>
                </a:solidFill>
                <a:latin typeface="Avenir Book" panose="02000503020000020003" pitchFamily="2" charset="0"/>
              </a:rPr>
              <a:t>scMAP</a:t>
            </a:r>
            <a:endParaRPr lang="de-DE" sz="1800" dirty="0">
              <a:latin typeface="Avenir Book" panose="02000503020000020003" pitchFamily="2" charset="0"/>
            </a:endParaRPr>
          </a:p>
        </p:txBody>
      </p:sp>
      <p:pic>
        <p:nvPicPr>
          <p:cNvPr id="12" name="image45.png">
            <a:extLst>
              <a:ext uri="{FF2B5EF4-FFF2-40B4-BE49-F238E27FC236}">
                <a16:creationId xmlns:a16="http://schemas.microsoft.com/office/drawing/2014/main" id="{BB965991-5BC3-684D-9D9A-709C6AC18003}"/>
              </a:ext>
            </a:extLst>
          </p:cNvPr>
          <p:cNvPicPr>
            <a:picLocks noChangeAspect="1"/>
          </p:cNvPicPr>
          <p:nvPr/>
        </p:nvPicPr>
        <p:blipFill rotWithShape="1">
          <a:blip r:embed="rId4"/>
          <a:srcRect t="52432" r="46639"/>
          <a:stretch/>
        </p:blipFill>
        <p:spPr>
          <a:xfrm>
            <a:off x="6619441" y="1912816"/>
            <a:ext cx="4417419" cy="3848165"/>
          </a:xfrm>
          <a:prstGeom prst="rect">
            <a:avLst/>
          </a:prstGeom>
          <a:ln/>
        </p:spPr>
      </p:pic>
      <p:sp>
        <p:nvSpPr>
          <p:cNvPr id="13" name="scRNA-Seq from fresh cells">
            <a:extLst>
              <a:ext uri="{FF2B5EF4-FFF2-40B4-BE49-F238E27FC236}">
                <a16:creationId xmlns:a16="http://schemas.microsoft.com/office/drawing/2014/main" id="{BF43D826-C8C7-6627-09DC-CC391F370E5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a:t>
            </a:r>
            <a:endParaRPr lang="en-US" sz="3200" kern="0" dirty="0"/>
          </a:p>
        </p:txBody>
      </p:sp>
    </p:spTree>
    <p:extLst>
      <p:ext uri="{BB962C8B-B14F-4D97-AF65-F5344CB8AC3E}">
        <p14:creationId xmlns:p14="http://schemas.microsoft.com/office/powerpoint/2010/main" val="38454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7E10ED9-C8E6-FE45-9D1B-661A21B2D190}"/>
              </a:ext>
            </a:extLst>
          </p:cNvPr>
          <p:cNvSpPr txBox="1"/>
          <p:nvPr/>
        </p:nvSpPr>
        <p:spPr>
          <a:xfrm>
            <a:off x="7465062" y="130302"/>
            <a:ext cx="300082" cy="246221"/>
          </a:xfrm>
          <a:prstGeom prst="rect">
            <a:avLst/>
          </a:prstGeom>
          <a:noFill/>
        </p:spPr>
        <p:txBody>
          <a:bodyPr wrap="none" rtlCol="0">
            <a:spAutoFit/>
          </a:bodyPr>
          <a:lstStyle/>
          <a:p>
            <a:r>
              <a:rPr lang="de-DE" sz="1000" dirty="0">
                <a:latin typeface="Avenir Book" panose="02000503020000020003" pitchFamily="2" charset="0"/>
                <a:cs typeface="Arial" panose="020B0604020202020204" pitchFamily="34" charset="0"/>
              </a:rPr>
              <a:t>B.</a:t>
            </a:r>
          </a:p>
        </p:txBody>
      </p:sp>
      <p:pic>
        <p:nvPicPr>
          <p:cNvPr id="19" name="Picture 18">
            <a:extLst>
              <a:ext uri="{FF2B5EF4-FFF2-40B4-BE49-F238E27FC236}">
                <a16:creationId xmlns:a16="http://schemas.microsoft.com/office/drawing/2014/main" id="{CA7AC257-90FB-3643-B608-B07E9F5B930F}"/>
              </a:ext>
            </a:extLst>
          </p:cNvPr>
          <p:cNvPicPr>
            <a:picLocks noChangeAspect="1"/>
          </p:cNvPicPr>
          <p:nvPr/>
        </p:nvPicPr>
        <p:blipFill>
          <a:blip r:embed="rId2"/>
          <a:stretch>
            <a:fillRect/>
          </a:stretch>
        </p:blipFill>
        <p:spPr>
          <a:xfrm>
            <a:off x="709614" y="1496859"/>
            <a:ext cx="5162551" cy="4996016"/>
          </a:xfrm>
          <a:prstGeom prst="rect">
            <a:avLst/>
          </a:prstGeom>
        </p:spPr>
      </p:pic>
      <p:pic>
        <p:nvPicPr>
          <p:cNvPr id="21" name="Picture 20">
            <a:extLst>
              <a:ext uri="{FF2B5EF4-FFF2-40B4-BE49-F238E27FC236}">
                <a16:creationId xmlns:a16="http://schemas.microsoft.com/office/drawing/2014/main" id="{515FB694-6BCC-3848-B0CD-A93CCAE1C7B1}"/>
              </a:ext>
            </a:extLst>
          </p:cNvPr>
          <p:cNvPicPr>
            <a:picLocks noChangeAspect="1"/>
          </p:cNvPicPr>
          <p:nvPr/>
        </p:nvPicPr>
        <p:blipFill>
          <a:blip r:embed="rId3"/>
          <a:stretch>
            <a:fillRect/>
          </a:stretch>
        </p:blipFill>
        <p:spPr>
          <a:xfrm>
            <a:off x="6913755" y="1496859"/>
            <a:ext cx="3712176" cy="4764883"/>
          </a:xfrm>
          <a:prstGeom prst="rect">
            <a:avLst/>
          </a:prstGeom>
        </p:spPr>
      </p:pic>
      <p:sp>
        <p:nvSpPr>
          <p:cNvPr id="22" name="Rectangle 21">
            <a:extLst>
              <a:ext uri="{FF2B5EF4-FFF2-40B4-BE49-F238E27FC236}">
                <a16:creationId xmlns:a16="http://schemas.microsoft.com/office/drawing/2014/main" id="{F95A981F-1C7F-6C40-B9E7-55BCFAD6C002}"/>
              </a:ext>
            </a:extLst>
          </p:cNvPr>
          <p:cNvSpPr/>
          <p:nvPr/>
        </p:nvSpPr>
        <p:spPr>
          <a:xfrm>
            <a:off x="3857625" y="3086101"/>
            <a:ext cx="1057275" cy="158591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sp>
        <p:nvSpPr>
          <p:cNvPr id="23" name="Rectangle 22">
            <a:extLst>
              <a:ext uri="{FF2B5EF4-FFF2-40B4-BE49-F238E27FC236}">
                <a16:creationId xmlns:a16="http://schemas.microsoft.com/office/drawing/2014/main" id="{0A08BAB3-705D-6F46-8E6F-8E4DED0B088B}"/>
              </a:ext>
            </a:extLst>
          </p:cNvPr>
          <p:cNvSpPr/>
          <p:nvPr/>
        </p:nvSpPr>
        <p:spPr>
          <a:xfrm>
            <a:off x="1843088" y="4675829"/>
            <a:ext cx="1057275" cy="158591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sp>
        <p:nvSpPr>
          <p:cNvPr id="3" name="scRNA-Seq from fresh cells">
            <a:extLst>
              <a:ext uri="{FF2B5EF4-FFF2-40B4-BE49-F238E27FC236}">
                <a16:creationId xmlns:a16="http://schemas.microsoft.com/office/drawing/2014/main" id="{07E97AD6-63C5-5895-587F-F7D420DC0BE8}"/>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validate with markers</a:t>
            </a:r>
            <a:endParaRPr lang="en-US" sz="3200" kern="0" dirty="0"/>
          </a:p>
        </p:txBody>
      </p:sp>
    </p:spTree>
    <p:extLst>
      <p:ext uri="{BB962C8B-B14F-4D97-AF65-F5344CB8AC3E}">
        <p14:creationId xmlns:p14="http://schemas.microsoft.com/office/powerpoint/2010/main" val="42681985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7E10ED9-C8E6-FE45-9D1B-661A21B2D190}"/>
              </a:ext>
            </a:extLst>
          </p:cNvPr>
          <p:cNvSpPr txBox="1"/>
          <p:nvPr/>
        </p:nvSpPr>
        <p:spPr>
          <a:xfrm>
            <a:off x="7465062" y="130302"/>
            <a:ext cx="300082" cy="246221"/>
          </a:xfrm>
          <a:prstGeom prst="rect">
            <a:avLst/>
          </a:prstGeom>
          <a:noFill/>
        </p:spPr>
        <p:txBody>
          <a:bodyPr wrap="none" rtlCol="0">
            <a:spAutoFit/>
          </a:bodyPr>
          <a:lstStyle/>
          <a:p>
            <a:r>
              <a:rPr lang="de-DE" sz="1000" dirty="0">
                <a:latin typeface="Avenir Book" panose="02000503020000020003" pitchFamily="2" charset="0"/>
                <a:cs typeface="Arial" panose="020B0604020202020204" pitchFamily="34" charset="0"/>
              </a:rPr>
              <a:t>B.</a:t>
            </a:r>
          </a:p>
        </p:txBody>
      </p:sp>
      <p:pic>
        <p:nvPicPr>
          <p:cNvPr id="8" name="Picture 7">
            <a:extLst>
              <a:ext uri="{FF2B5EF4-FFF2-40B4-BE49-F238E27FC236}">
                <a16:creationId xmlns:a16="http://schemas.microsoft.com/office/drawing/2014/main" id="{A3E01923-655E-1245-926F-C762C231E5A3}"/>
              </a:ext>
            </a:extLst>
          </p:cNvPr>
          <p:cNvPicPr>
            <a:picLocks noChangeAspect="1"/>
          </p:cNvPicPr>
          <p:nvPr/>
        </p:nvPicPr>
        <p:blipFill>
          <a:blip r:embed="rId2"/>
          <a:stretch>
            <a:fillRect/>
          </a:stretch>
        </p:blipFill>
        <p:spPr>
          <a:xfrm>
            <a:off x="709614" y="1496859"/>
            <a:ext cx="5162551" cy="4996016"/>
          </a:xfrm>
          <a:prstGeom prst="rect">
            <a:avLst/>
          </a:prstGeom>
        </p:spPr>
      </p:pic>
      <p:sp>
        <p:nvSpPr>
          <p:cNvPr id="23" name="Rectangle 22">
            <a:extLst>
              <a:ext uri="{FF2B5EF4-FFF2-40B4-BE49-F238E27FC236}">
                <a16:creationId xmlns:a16="http://schemas.microsoft.com/office/drawing/2014/main" id="{0A08BAB3-705D-6F46-8E6F-8E4DED0B088B}"/>
              </a:ext>
            </a:extLst>
          </p:cNvPr>
          <p:cNvSpPr/>
          <p:nvPr/>
        </p:nvSpPr>
        <p:spPr>
          <a:xfrm>
            <a:off x="2762251" y="4675829"/>
            <a:ext cx="1057275" cy="158591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pic>
        <p:nvPicPr>
          <p:cNvPr id="3" name="Picture 2">
            <a:extLst>
              <a:ext uri="{FF2B5EF4-FFF2-40B4-BE49-F238E27FC236}">
                <a16:creationId xmlns:a16="http://schemas.microsoft.com/office/drawing/2014/main" id="{937E3500-F487-1D46-9355-982996E8F145}"/>
              </a:ext>
            </a:extLst>
          </p:cNvPr>
          <p:cNvPicPr>
            <a:picLocks noChangeAspect="1"/>
          </p:cNvPicPr>
          <p:nvPr/>
        </p:nvPicPr>
        <p:blipFill rotWithShape="1">
          <a:blip r:embed="rId3"/>
          <a:srcRect r="50919"/>
          <a:stretch/>
        </p:blipFill>
        <p:spPr>
          <a:xfrm>
            <a:off x="6975999" y="1648696"/>
            <a:ext cx="4461080" cy="2422525"/>
          </a:xfrm>
          <a:prstGeom prst="rect">
            <a:avLst/>
          </a:prstGeom>
        </p:spPr>
      </p:pic>
      <p:pic>
        <p:nvPicPr>
          <p:cNvPr id="11" name="Picture 10">
            <a:extLst>
              <a:ext uri="{FF2B5EF4-FFF2-40B4-BE49-F238E27FC236}">
                <a16:creationId xmlns:a16="http://schemas.microsoft.com/office/drawing/2014/main" id="{BBCE9DED-9951-154A-A38B-5202557F9A60}"/>
              </a:ext>
            </a:extLst>
          </p:cNvPr>
          <p:cNvPicPr>
            <a:picLocks noChangeAspect="1"/>
          </p:cNvPicPr>
          <p:nvPr/>
        </p:nvPicPr>
        <p:blipFill rotWithShape="1">
          <a:blip r:embed="rId3"/>
          <a:srcRect l="50511"/>
          <a:stretch/>
        </p:blipFill>
        <p:spPr>
          <a:xfrm>
            <a:off x="7115177" y="4213437"/>
            <a:ext cx="4238625" cy="2282707"/>
          </a:xfrm>
          <a:prstGeom prst="rect">
            <a:avLst/>
          </a:prstGeom>
        </p:spPr>
      </p:pic>
      <p:sp>
        <p:nvSpPr>
          <p:cNvPr id="6" name="scRNA-Seq from fresh cells">
            <a:extLst>
              <a:ext uri="{FF2B5EF4-FFF2-40B4-BE49-F238E27FC236}">
                <a16:creationId xmlns:a16="http://schemas.microsoft.com/office/drawing/2014/main" id="{C78DE021-D4A0-0E25-88F4-CF1C48FAB207}"/>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validate with markers</a:t>
            </a:r>
            <a:endParaRPr lang="en-US" sz="3200" kern="0" dirty="0"/>
          </a:p>
        </p:txBody>
      </p:sp>
    </p:spTree>
    <p:extLst>
      <p:ext uri="{BB962C8B-B14F-4D97-AF65-F5344CB8AC3E}">
        <p14:creationId xmlns:p14="http://schemas.microsoft.com/office/powerpoint/2010/main" val="1911941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7D44-37DB-4943-8F9B-E801FB2BDF08}"/>
              </a:ext>
            </a:extLst>
          </p:cNvPr>
          <p:cNvPicPr>
            <a:picLocks noChangeAspect="1"/>
          </p:cNvPicPr>
          <p:nvPr/>
        </p:nvPicPr>
        <p:blipFill>
          <a:blip r:embed="rId3"/>
          <a:stretch>
            <a:fillRect/>
          </a:stretch>
        </p:blipFill>
        <p:spPr>
          <a:xfrm>
            <a:off x="583096" y="1607863"/>
            <a:ext cx="4625009" cy="4840147"/>
          </a:xfrm>
          <a:prstGeom prst="rect">
            <a:avLst/>
          </a:prstGeom>
        </p:spPr>
      </p:pic>
      <p:pic>
        <p:nvPicPr>
          <p:cNvPr id="12" name="Picture 11">
            <a:extLst>
              <a:ext uri="{FF2B5EF4-FFF2-40B4-BE49-F238E27FC236}">
                <a16:creationId xmlns:a16="http://schemas.microsoft.com/office/drawing/2014/main" id="{D4CE6206-8AC3-FD4A-8B4A-17E33A304F5C}"/>
              </a:ext>
            </a:extLst>
          </p:cNvPr>
          <p:cNvPicPr>
            <a:picLocks noChangeAspect="1"/>
          </p:cNvPicPr>
          <p:nvPr/>
        </p:nvPicPr>
        <p:blipFill>
          <a:blip r:embed="rId4"/>
          <a:stretch>
            <a:fillRect/>
          </a:stretch>
        </p:blipFill>
        <p:spPr>
          <a:xfrm>
            <a:off x="5837036" y="1841838"/>
            <a:ext cx="5516765" cy="3684319"/>
          </a:xfrm>
          <a:prstGeom prst="rect">
            <a:avLst/>
          </a:prstGeom>
        </p:spPr>
      </p:pic>
      <p:sp>
        <p:nvSpPr>
          <p:cNvPr id="3" name="Rectangle 2">
            <a:extLst>
              <a:ext uri="{FF2B5EF4-FFF2-40B4-BE49-F238E27FC236}">
                <a16:creationId xmlns:a16="http://schemas.microsoft.com/office/drawing/2014/main" id="{3704F3C2-E013-5444-A4FF-AFE98C512039}"/>
              </a:ext>
            </a:extLst>
          </p:cNvPr>
          <p:cNvSpPr/>
          <p:nvPr/>
        </p:nvSpPr>
        <p:spPr>
          <a:xfrm>
            <a:off x="6096000" y="1690689"/>
            <a:ext cx="5526157" cy="58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pic>
        <p:nvPicPr>
          <p:cNvPr id="14" name="Picture 13">
            <a:extLst>
              <a:ext uri="{FF2B5EF4-FFF2-40B4-BE49-F238E27FC236}">
                <a16:creationId xmlns:a16="http://schemas.microsoft.com/office/drawing/2014/main" id="{31F7D779-C509-9847-97AE-E37E30CFC9BC}"/>
              </a:ext>
            </a:extLst>
          </p:cNvPr>
          <p:cNvPicPr>
            <a:picLocks noChangeAspect="1"/>
          </p:cNvPicPr>
          <p:nvPr/>
        </p:nvPicPr>
        <p:blipFill>
          <a:blip r:embed="rId5"/>
          <a:stretch>
            <a:fillRect/>
          </a:stretch>
        </p:blipFill>
        <p:spPr>
          <a:xfrm>
            <a:off x="583096" y="1572801"/>
            <a:ext cx="4797289" cy="5020441"/>
          </a:xfrm>
          <a:prstGeom prst="rect">
            <a:avLst/>
          </a:prstGeom>
        </p:spPr>
      </p:pic>
      <p:sp>
        <p:nvSpPr>
          <p:cNvPr id="7" name="scRNA-Seq from fresh cells">
            <a:extLst>
              <a:ext uri="{FF2B5EF4-FFF2-40B4-BE49-F238E27FC236}">
                <a16:creationId xmlns:a16="http://schemas.microsoft.com/office/drawing/2014/main" id="{7B4E5A06-4FF0-9C46-CD13-1212EBAF5D17}"/>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annotate clusters</a:t>
            </a:r>
            <a:endParaRPr lang="en-US" sz="3200" kern="0" dirty="0"/>
          </a:p>
        </p:txBody>
      </p:sp>
    </p:spTree>
    <p:extLst>
      <p:ext uri="{BB962C8B-B14F-4D97-AF65-F5344CB8AC3E}">
        <p14:creationId xmlns:p14="http://schemas.microsoft.com/office/powerpoint/2010/main" val="90853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04F3C2-E013-5444-A4FF-AFE98C512039}"/>
              </a:ext>
            </a:extLst>
          </p:cNvPr>
          <p:cNvSpPr/>
          <p:nvPr/>
        </p:nvSpPr>
        <p:spPr>
          <a:xfrm>
            <a:off x="6096000" y="1690689"/>
            <a:ext cx="5526157" cy="58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pic>
        <p:nvPicPr>
          <p:cNvPr id="14" name="Picture 13">
            <a:extLst>
              <a:ext uri="{FF2B5EF4-FFF2-40B4-BE49-F238E27FC236}">
                <a16:creationId xmlns:a16="http://schemas.microsoft.com/office/drawing/2014/main" id="{31F7D779-C509-9847-97AE-E37E30CFC9BC}"/>
              </a:ext>
            </a:extLst>
          </p:cNvPr>
          <p:cNvPicPr>
            <a:picLocks noChangeAspect="1"/>
          </p:cNvPicPr>
          <p:nvPr/>
        </p:nvPicPr>
        <p:blipFill>
          <a:blip r:embed="rId2"/>
          <a:stretch>
            <a:fillRect/>
          </a:stretch>
        </p:blipFill>
        <p:spPr>
          <a:xfrm>
            <a:off x="569845" y="1472436"/>
            <a:ext cx="4797289" cy="5020441"/>
          </a:xfrm>
          <a:prstGeom prst="rect">
            <a:avLst/>
          </a:prstGeom>
        </p:spPr>
      </p:pic>
      <p:pic>
        <p:nvPicPr>
          <p:cNvPr id="7" name="Picture 6">
            <a:extLst>
              <a:ext uri="{FF2B5EF4-FFF2-40B4-BE49-F238E27FC236}">
                <a16:creationId xmlns:a16="http://schemas.microsoft.com/office/drawing/2014/main" id="{62337644-73C9-1247-9C4B-C133A122BF43}"/>
              </a:ext>
            </a:extLst>
          </p:cNvPr>
          <p:cNvPicPr>
            <a:picLocks noChangeAspect="1"/>
          </p:cNvPicPr>
          <p:nvPr/>
        </p:nvPicPr>
        <p:blipFill>
          <a:blip r:embed="rId3"/>
          <a:stretch>
            <a:fillRect/>
          </a:stretch>
        </p:blipFill>
        <p:spPr>
          <a:xfrm>
            <a:off x="6023837" y="1833287"/>
            <a:ext cx="5329964" cy="3543300"/>
          </a:xfrm>
          <a:prstGeom prst="rect">
            <a:avLst/>
          </a:prstGeom>
        </p:spPr>
      </p:pic>
      <p:sp>
        <p:nvSpPr>
          <p:cNvPr id="8" name="Oval 7">
            <a:extLst>
              <a:ext uri="{FF2B5EF4-FFF2-40B4-BE49-F238E27FC236}">
                <a16:creationId xmlns:a16="http://schemas.microsoft.com/office/drawing/2014/main" id="{C3D97195-FE5D-BB43-8D70-C6CEBAE1EE02}"/>
              </a:ext>
            </a:extLst>
          </p:cNvPr>
          <p:cNvSpPr/>
          <p:nvPr/>
        </p:nvSpPr>
        <p:spPr>
          <a:xfrm>
            <a:off x="2457451" y="2686051"/>
            <a:ext cx="957263" cy="918887"/>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sp>
        <p:nvSpPr>
          <p:cNvPr id="11" name="Oval 10">
            <a:extLst>
              <a:ext uri="{FF2B5EF4-FFF2-40B4-BE49-F238E27FC236}">
                <a16:creationId xmlns:a16="http://schemas.microsoft.com/office/drawing/2014/main" id="{65BC8C52-55DF-4048-A069-71296CEECD0F}"/>
              </a:ext>
            </a:extLst>
          </p:cNvPr>
          <p:cNvSpPr/>
          <p:nvPr/>
        </p:nvSpPr>
        <p:spPr>
          <a:xfrm>
            <a:off x="4065418" y="4252913"/>
            <a:ext cx="957263" cy="1747839"/>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sp>
        <p:nvSpPr>
          <p:cNvPr id="6" name="scRNA-Seq from fresh cells">
            <a:extLst>
              <a:ext uri="{FF2B5EF4-FFF2-40B4-BE49-F238E27FC236}">
                <a16:creationId xmlns:a16="http://schemas.microsoft.com/office/drawing/2014/main" id="{E6BE59FE-7BB9-3D6A-D23C-367F1F775278}"/>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annotate clusters</a:t>
            </a:r>
            <a:endParaRPr lang="en-US" sz="3200" kern="0" dirty="0"/>
          </a:p>
        </p:txBody>
      </p:sp>
    </p:spTree>
    <p:extLst>
      <p:ext uri="{BB962C8B-B14F-4D97-AF65-F5344CB8AC3E}">
        <p14:creationId xmlns:p14="http://schemas.microsoft.com/office/powerpoint/2010/main" val="67819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04F3C2-E013-5444-A4FF-AFE98C512039}"/>
              </a:ext>
            </a:extLst>
          </p:cNvPr>
          <p:cNvSpPr/>
          <p:nvPr/>
        </p:nvSpPr>
        <p:spPr>
          <a:xfrm>
            <a:off x="6096000" y="1690689"/>
            <a:ext cx="5526157" cy="58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011A99"/>
              </a:solidFill>
              <a:latin typeface="Avenir Book" panose="02000503020000020003" pitchFamily="2" charset="0"/>
            </a:endParaRPr>
          </a:p>
        </p:txBody>
      </p:sp>
      <p:pic>
        <p:nvPicPr>
          <p:cNvPr id="14" name="Picture 13">
            <a:extLst>
              <a:ext uri="{FF2B5EF4-FFF2-40B4-BE49-F238E27FC236}">
                <a16:creationId xmlns:a16="http://schemas.microsoft.com/office/drawing/2014/main" id="{31F7D779-C509-9847-97AE-E37E30CFC9BC}"/>
              </a:ext>
            </a:extLst>
          </p:cNvPr>
          <p:cNvPicPr>
            <a:picLocks noChangeAspect="1"/>
          </p:cNvPicPr>
          <p:nvPr/>
        </p:nvPicPr>
        <p:blipFill>
          <a:blip r:embed="rId2"/>
          <a:stretch>
            <a:fillRect/>
          </a:stretch>
        </p:blipFill>
        <p:spPr>
          <a:xfrm>
            <a:off x="569845" y="1472436"/>
            <a:ext cx="4797289" cy="5020441"/>
          </a:xfrm>
          <a:prstGeom prst="rect">
            <a:avLst/>
          </a:prstGeom>
        </p:spPr>
      </p:pic>
      <p:pic>
        <p:nvPicPr>
          <p:cNvPr id="7" name="Picture 6">
            <a:extLst>
              <a:ext uri="{FF2B5EF4-FFF2-40B4-BE49-F238E27FC236}">
                <a16:creationId xmlns:a16="http://schemas.microsoft.com/office/drawing/2014/main" id="{62337644-73C9-1247-9C4B-C133A122BF43}"/>
              </a:ext>
            </a:extLst>
          </p:cNvPr>
          <p:cNvPicPr>
            <a:picLocks noChangeAspect="1"/>
          </p:cNvPicPr>
          <p:nvPr/>
        </p:nvPicPr>
        <p:blipFill>
          <a:blip r:embed="rId3"/>
          <a:stretch>
            <a:fillRect/>
          </a:stretch>
        </p:blipFill>
        <p:spPr>
          <a:xfrm>
            <a:off x="6023837" y="1833287"/>
            <a:ext cx="5329964" cy="3543300"/>
          </a:xfrm>
          <a:prstGeom prst="rect">
            <a:avLst/>
          </a:prstGeom>
        </p:spPr>
      </p:pic>
      <p:sp>
        <p:nvSpPr>
          <p:cNvPr id="8" name="Oval 7">
            <a:extLst>
              <a:ext uri="{FF2B5EF4-FFF2-40B4-BE49-F238E27FC236}">
                <a16:creationId xmlns:a16="http://schemas.microsoft.com/office/drawing/2014/main" id="{C3D97195-FE5D-BB43-8D70-C6CEBAE1EE02}"/>
              </a:ext>
            </a:extLst>
          </p:cNvPr>
          <p:cNvSpPr/>
          <p:nvPr/>
        </p:nvSpPr>
        <p:spPr>
          <a:xfrm>
            <a:off x="2457451" y="2686051"/>
            <a:ext cx="957263" cy="918887"/>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011A99"/>
              </a:solidFill>
              <a:latin typeface="Avenir Book" panose="02000503020000020003" pitchFamily="2" charset="0"/>
            </a:endParaRPr>
          </a:p>
        </p:txBody>
      </p:sp>
      <p:sp>
        <p:nvSpPr>
          <p:cNvPr id="11" name="Oval 10">
            <a:extLst>
              <a:ext uri="{FF2B5EF4-FFF2-40B4-BE49-F238E27FC236}">
                <a16:creationId xmlns:a16="http://schemas.microsoft.com/office/drawing/2014/main" id="{65BC8C52-55DF-4048-A069-71296CEECD0F}"/>
              </a:ext>
            </a:extLst>
          </p:cNvPr>
          <p:cNvSpPr/>
          <p:nvPr/>
        </p:nvSpPr>
        <p:spPr>
          <a:xfrm>
            <a:off x="4065418" y="4252913"/>
            <a:ext cx="957263" cy="1747839"/>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011A99"/>
              </a:solidFill>
              <a:latin typeface="Avenir Book" panose="02000503020000020003" pitchFamily="2" charset="0"/>
            </a:endParaRPr>
          </a:p>
        </p:txBody>
      </p:sp>
      <p:sp>
        <p:nvSpPr>
          <p:cNvPr id="6" name="scRNA-Seq from fresh cells">
            <a:extLst>
              <a:ext uri="{FF2B5EF4-FFF2-40B4-BE49-F238E27FC236}">
                <a16:creationId xmlns:a16="http://schemas.microsoft.com/office/drawing/2014/main" id="{CCFC06E6-5B2C-6832-4422-B0C81124C99D}"/>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annotate clusters</a:t>
            </a:r>
            <a:endParaRPr lang="en-US" sz="3200" kern="0" dirty="0"/>
          </a:p>
        </p:txBody>
      </p:sp>
    </p:spTree>
    <p:extLst>
      <p:ext uri="{BB962C8B-B14F-4D97-AF65-F5344CB8AC3E}">
        <p14:creationId xmlns:p14="http://schemas.microsoft.com/office/powerpoint/2010/main" val="412762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0CDA7D-D008-38AD-0C78-AD04FEE72F56}"/>
              </a:ext>
            </a:extLst>
          </p:cNvPr>
          <p:cNvSpPr>
            <a:spLocks noGrp="1"/>
          </p:cNvSpPr>
          <p:nvPr>
            <p:ph idx="1"/>
          </p:nvPr>
        </p:nvSpPr>
        <p:spPr>
          <a:xfrm>
            <a:off x="593775" y="1409701"/>
            <a:ext cx="10972800" cy="4928980"/>
          </a:xfrm>
        </p:spPr>
        <p:txBody>
          <a:bodyPr>
            <a:normAutofit fontScale="77500" lnSpcReduction="20000"/>
          </a:bodyPr>
          <a:lstStyle/>
          <a:p>
            <a:pPr marL="0" indent="0">
              <a:buNone/>
            </a:pPr>
            <a:r>
              <a:rPr lang="en-US" dirty="0"/>
              <a:t>Reviews:</a:t>
            </a:r>
          </a:p>
          <a:p>
            <a:r>
              <a:rPr lang="en-US" dirty="0" err="1"/>
              <a:t>Luecken</a:t>
            </a:r>
            <a:r>
              <a:rPr lang="en-US" dirty="0"/>
              <a:t> M. D. </a:t>
            </a:r>
            <a:r>
              <a:rPr lang="en-US" i="1" dirty="0"/>
              <a:t>et al.</a:t>
            </a:r>
            <a:r>
              <a:rPr lang="en-US" dirty="0"/>
              <a:t> Molecular Systems Biology (2019) 15:e8746.</a:t>
            </a:r>
          </a:p>
          <a:p>
            <a:r>
              <a:rPr lang="en-US" dirty="0"/>
              <a:t>Kiselev C. </a:t>
            </a:r>
            <a:r>
              <a:rPr lang="en-US" i="1" dirty="0"/>
              <a:t>et al.</a:t>
            </a:r>
            <a:r>
              <a:rPr lang="en-US" dirty="0"/>
              <a:t> (2019) Nature Reviews Genetics. 20: 273-282.</a:t>
            </a:r>
          </a:p>
          <a:p>
            <a:endParaRPr lang="en-US" dirty="0"/>
          </a:p>
          <a:p>
            <a:pPr marL="0" indent="0">
              <a:buNone/>
            </a:pPr>
            <a:r>
              <a:rPr lang="en-US" dirty="0"/>
              <a:t>Tutorials:</a:t>
            </a:r>
          </a:p>
          <a:p>
            <a:r>
              <a:rPr lang="en-US" dirty="0">
                <a:hlinkClick r:id="rId2"/>
              </a:rPr>
              <a:t>https://satijalab.org/seurat/articles/pbmc3k_tutorial</a:t>
            </a:r>
            <a:endParaRPr lang="en-US" dirty="0"/>
          </a:p>
          <a:p>
            <a:r>
              <a:rPr lang="en-US" dirty="0">
                <a:hlinkClick r:id="rId3"/>
              </a:rPr>
              <a:t>https://scanpy.readthedocs.io/en/stable/tutorials/basics/clustering.html</a:t>
            </a:r>
            <a:r>
              <a:rPr lang="en-US" dirty="0"/>
              <a:t> </a:t>
            </a:r>
          </a:p>
          <a:p>
            <a:pPr marL="0" indent="0">
              <a:buNone/>
            </a:pPr>
            <a:endParaRPr lang="en-US" dirty="0"/>
          </a:p>
          <a:p>
            <a:pPr marL="0" indent="0">
              <a:buNone/>
            </a:pPr>
            <a:r>
              <a:rPr lang="en-US" dirty="0"/>
              <a:t>Software:</a:t>
            </a:r>
          </a:p>
          <a:p>
            <a:r>
              <a:rPr lang="en-US" dirty="0"/>
              <a:t>Single-cell analysis in R:</a:t>
            </a:r>
          </a:p>
          <a:p>
            <a:pPr lvl="1"/>
            <a:r>
              <a:rPr lang="en-US" dirty="0"/>
              <a:t>Seurat: </a:t>
            </a:r>
            <a:r>
              <a:rPr lang="en-US" dirty="0">
                <a:hlinkClick r:id="rId4"/>
              </a:rPr>
              <a:t>https://satijalab.org/seurat/</a:t>
            </a:r>
            <a:r>
              <a:rPr lang="en-US" dirty="0"/>
              <a:t> </a:t>
            </a:r>
          </a:p>
          <a:p>
            <a:r>
              <a:rPr lang="en-US" dirty="0"/>
              <a:t>Single-cell analysis in python:</a:t>
            </a:r>
          </a:p>
          <a:p>
            <a:pPr lvl="1"/>
            <a:r>
              <a:rPr lang="en-US" dirty="0" err="1"/>
              <a:t>Scverse</a:t>
            </a:r>
            <a:r>
              <a:rPr lang="en-US" dirty="0"/>
              <a:t>: </a:t>
            </a:r>
            <a:r>
              <a:rPr lang="en-US" dirty="0">
                <a:hlinkClick r:id="rId5"/>
              </a:rPr>
              <a:t>https://scverse.org/</a:t>
            </a:r>
            <a:r>
              <a:rPr lang="en-US" dirty="0"/>
              <a:t> </a:t>
            </a:r>
          </a:p>
          <a:p>
            <a:pPr lvl="1"/>
            <a:r>
              <a:rPr lang="en-US" dirty="0" err="1"/>
              <a:t>scanpy</a:t>
            </a:r>
            <a:r>
              <a:rPr lang="en-US" dirty="0"/>
              <a:t>: </a:t>
            </a:r>
            <a:r>
              <a:rPr lang="en-US" dirty="0">
                <a:hlinkClick r:id="rId6"/>
              </a:rPr>
              <a:t>https://scanpy.readthedocs.io/en/stable/</a:t>
            </a:r>
            <a:r>
              <a:rPr lang="en-US" dirty="0"/>
              <a:t> </a:t>
            </a:r>
          </a:p>
        </p:txBody>
      </p:sp>
      <p:sp>
        <p:nvSpPr>
          <p:cNvPr id="4" name="Todays talk">
            <a:extLst>
              <a:ext uri="{FF2B5EF4-FFF2-40B4-BE49-F238E27FC236}">
                <a16:creationId xmlns:a16="http://schemas.microsoft.com/office/drawing/2014/main" id="{77FDF4AD-61C3-B890-1704-EF7B9227B33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Suggested reading</a:t>
            </a:r>
          </a:p>
        </p:txBody>
      </p:sp>
    </p:spTree>
    <p:extLst>
      <p:ext uri="{BB962C8B-B14F-4D97-AF65-F5344CB8AC3E}">
        <p14:creationId xmlns:p14="http://schemas.microsoft.com/office/powerpoint/2010/main" val="1934779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0CDA7D-D008-38AD-0C78-AD04FEE72F56}"/>
              </a:ext>
            </a:extLst>
          </p:cNvPr>
          <p:cNvSpPr>
            <a:spLocks noGrp="1"/>
          </p:cNvSpPr>
          <p:nvPr>
            <p:ph idx="1"/>
          </p:nvPr>
        </p:nvSpPr>
        <p:spPr>
          <a:xfrm>
            <a:off x="593775" y="999744"/>
            <a:ext cx="6623889" cy="5338937"/>
          </a:xfrm>
        </p:spPr>
        <p:txBody>
          <a:bodyPr>
            <a:normAutofit fontScale="85000" lnSpcReduction="20000"/>
          </a:bodyPr>
          <a:lstStyle/>
          <a:p>
            <a:pPr marL="0" indent="0">
              <a:buNone/>
            </a:pPr>
            <a:r>
              <a:rPr lang="en-US" dirty="0"/>
              <a:t>Other single-cell papers: Fun analyses to use as starting points for extensions to your own work! </a:t>
            </a:r>
          </a:p>
          <a:p>
            <a:pPr marL="0" indent="0">
              <a:buNone/>
            </a:pPr>
            <a:endParaRPr lang="en-US" dirty="0"/>
          </a:p>
          <a:p>
            <a:pPr marL="0" indent="0">
              <a:buNone/>
            </a:pPr>
            <a:r>
              <a:rPr lang="en-US" dirty="0"/>
              <a:t>Statistics (from introductory to advanced):</a:t>
            </a:r>
          </a:p>
          <a:p>
            <a:r>
              <a:rPr lang="en-US" dirty="0"/>
              <a:t>Introduction to Statistical Learning</a:t>
            </a:r>
          </a:p>
          <a:p>
            <a:r>
              <a:rPr lang="en-US" dirty="0"/>
              <a:t>Statistical Rethinking</a:t>
            </a:r>
          </a:p>
          <a:p>
            <a:r>
              <a:rPr lang="en-US" dirty="0"/>
              <a:t>Causal Inference (Judea Pearl)</a:t>
            </a:r>
          </a:p>
          <a:p>
            <a:endParaRPr lang="en-US" dirty="0"/>
          </a:p>
          <a:p>
            <a:pPr marL="0" indent="0">
              <a:buNone/>
            </a:pPr>
            <a:r>
              <a:rPr lang="en-US" dirty="0"/>
              <a:t>Immunology (from introductory to advanced):</a:t>
            </a:r>
          </a:p>
          <a:p>
            <a:r>
              <a:rPr lang="en-US" dirty="0"/>
              <a:t>How the Immune System Works</a:t>
            </a:r>
          </a:p>
          <a:p>
            <a:r>
              <a:rPr lang="en-US" dirty="0"/>
              <a:t>Janeway’s Immunology</a:t>
            </a:r>
          </a:p>
          <a:p>
            <a:pPr marL="0" indent="0">
              <a:buNone/>
            </a:pPr>
            <a:endParaRPr lang="en-US" dirty="0"/>
          </a:p>
          <a:p>
            <a:pPr marL="0" indent="0">
              <a:buNone/>
            </a:pPr>
            <a:r>
              <a:rPr lang="en-US" dirty="0"/>
              <a:t>Biophysical principles:</a:t>
            </a:r>
          </a:p>
          <a:p>
            <a:r>
              <a:rPr lang="en-US" dirty="0"/>
              <a:t>Physical Biology of the Cell</a:t>
            </a:r>
          </a:p>
        </p:txBody>
      </p:sp>
      <p:sp>
        <p:nvSpPr>
          <p:cNvPr id="4" name="Todays talk">
            <a:extLst>
              <a:ext uri="{FF2B5EF4-FFF2-40B4-BE49-F238E27FC236}">
                <a16:creationId xmlns:a16="http://schemas.microsoft.com/office/drawing/2014/main" id="{77FDF4AD-61C3-B890-1704-EF7B9227B33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Read broadly, read deeply</a:t>
            </a:r>
          </a:p>
        </p:txBody>
      </p:sp>
      <p:pic>
        <p:nvPicPr>
          <p:cNvPr id="1026" name="Picture 2" descr="An Introduction to Statistical Learning: with Applications in R |  SpringerLink">
            <a:extLst>
              <a:ext uri="{FF2B5EF4-FFF2-40B4-BE49-F238E27FC236}">
                <a16:creationId xmlns:a16="http://schemas.microsoft.com/office/drawing/2014/main" id="{BD64A4CD-9475-4102-02E2-CA8BBEFBF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822" y="1337274"/>
            <a:ext cx="1792226" cy="27005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he Immune System Works, 7th Edition | Wiley">
            <a:extLst>
              <a:ext uri="{FF2B5EF4-FFF2-40B4-BE49-F238E27FC236}">
                <a16:creationId xmlns:a16="http://schemas.microsoft.com/office/drawing/2014/main" id="{54080818-8E7E-1881-A85E-3DACD42CA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2031" y="2890777"/>
            <a:ext cx="1792226" cy="2294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ysical Biology of the Cell: Phillips, Rob, Kondev, Jané, Theriot, Julie,  Garcia, Hernan, Phillips, Rob, Kondev, Jane, Theriot, Julie, Garcia,  Hernan: 9780815344506: Amazon.com: Books">
            <a:extLst>
              <a:ext uri="{FF2B5EF4-FFF2-40B4-BE49-F238E27FC236}">
                <a16:creationId xmlns:a16="http://schemas.microsoft.com/office/drawing/2014/main" id="{68D0BF35-1284-7173-280F-99671E80C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272" y="4348954"/>
            <a:ext cx="1628712" cy="2300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11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animEffect transition="in" filter="fade">
                                      <p:cBhvr>
                                        <p:cTn id="33" dur="500"/>
                                        <p:tgtEl>
                                          <p:spTgt spid="10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0CDA7D-D008-38AD-0C78-AD04FEE72F56}"/>
              </a:ext>
            </a:extLst>
          </p:cNvPr>
          <p:cNvSpPr>
            <a:spLocks noGrp="1"/>
          </p:cNvSpPr>
          <p:nvPr>
            <p:ph idx="1"/>
          </p:nvPr>
        </p:nvSpPr>
        <p:spPr>
          <a:xfrm>
            <a:off x="593775" y="1409701"/>
            <a:ext cx="5782641" cy="4928980"/>
          </a:xfrm>
        </p:spPr>
        <p:txBody>
          <a:bodyPr>
            <a:normAutofit/>
          </a:bodyPr>
          <a:lstStyle/>
          <a:p>
            <a:pPr marL="0" indent="0">
              <a:buNone/>
            </a:pPr>
            <a:r>
              <a:rPr lang="en-US" dirty="0" err="1"/>
              <a:t>Coolors.co</a:t>
            </a:r>
            <a:endParaRPr lang="en-US" dirty="0"/>
          </a:p>
          <a:p>
            <a:pPr marL="0" indent="0">
              <a:buNone/>
            </a:pPr>
            <a:endParaRPr lang="en-US" dirty="0"/>
          </a:p>
          <a:p>
            <a:pPr marL="0" indent="0">
              <a:buNone/>
            </a:pPr>
            <a:r>
              <a:rPr lang="en-US" dirty="0">
                <a:hlinkClick r:id="rId2"/>
              </a:rPr>
              <a:t>https://medialab.github.io/iwanthue/</a:t>
            </a:r>
            <a:endParaRPr lang="en-US" dirty="0"/>
          </a:p>
          <a:p>
            <a:pPr marL="0" indent="0">
              <a:buNone/>
            </a:pPr>
            <a:endParaRPr lang="en-US" dirty="0"/>
          </a:p>
          <a:p>
            <a:pPr marL="0" indent="0">
              <a:buNone/>
            </a:pPr>
            <a:r>
              <a:rPr lang="en-US" dirty="0"/>
              <a:t>Instagram movie palette pages</a:t>
            </a:r>
          </a:p>
        </p:txBody>
      </p:sp>
      <p:sp>
        <p:nvSpPr>
          <p:cNvPr id="4" name="Todays talk">
            <a:extLst>
              <a:ext uri="{FF2B5EF4-FFF2-40B4-BE49-F238E27FC236}">
                <a16:creationId xmlns:a16="http://schemas.microsoft.com/office/drawing/2014/main" id="{77FDF4AD-61C3-B890-1704-EF7B9227B33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Aesthetically-pleasing figures: color palettes!</a:t>
            </a:r>
          </a:p>
        </p:txBody>
      </p:sp>
      <p:pic>
        <p:nvPicPr>
          <p:cNvPr id="2050" name="Picture 2" descr="Color Palette Cinema on Instagram: “: &quot;Mad Max: Fury Road&quot; (2015).  •Directed by George Miller •Cinematography: John Seale •Production D… |  Cores, Inspiração, Collor">
            <a:extLst>
              <a:ext uri="{FF2B5EF4-FFF2-40B4-BE49-F238E27FC236}">
                <a16:creationId xmlns:a16="http://schemas.microsoft.com/office/drawing/2014/main" id="{BF596330-214D-156F-CEFA-C78FA4B2C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73696" y="1409701"/>
            <a:ext cx="3673856" cy="2755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9FFA7C5-0CBC-85D8-B1C7-30849A4C90A5}"/>
              </a:ext>
            </a:extLst>
          </p:cNvPr>
          <p:cNvPicPr>
            <a:picLocks noChangeAspect="1"/>
          </p:cNvPicPr>
          <p:nvPr/>
        </p:nvPicPr>
        <p:blipFill>
          <a:blip r:embed="rId4"/>
          <a:stretch>
            <a:fillRect/>
          </a:stretch>
        </p:blipFill>
        <p:spPr>
          <a:xfrm>
            <a:off x="7473696" y="4333560"/>
            <a:ext cx="3673856" cy="2229477"/>
          </a:xfrm>
          <a:prstGeom prst="rect">
            <a:avLst/>
          </a:prstGeom>
        </p:spPr>
      </p:pic>
    </p:spTree>
    <p:extLst>
      <p:ext uri="{BB962C8B-B14F-4D97-AF65-F5344CB8AC3E}">
        <p14:creationId xmlns:p14="http://schemas.microsoft.com/office/powerpoint/2010/main" val="38812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Going from raw sequencing files to gene count matrices</a:t>
            </a:r>
          </a:p>
        </p:txBody>
      </p:sp>
      <p:pic>
        <p:nvPicPr>
          <p:cNvPr id="6" name="object 4">
            <a:extLst>
              <a:ext uri="{FF2B5EF4-FFF2-40B4-BE49-F238E27FC236}">
                <a16:creationId xmlns:a16="http://schemas.microsoft.com/office/drawing/2014/main" id="{A5F7FCD7-55F9-4879-3015-0E9E4784A716}"/>
              </a:ext>
            </a:extLst>
          </p:cNvPr>
          <p:cNvPicPr/>
          <p:nvPr/>
        </p:nvPicPr>
        <p:blipFill>
          <a:blip r:embed="rId3" cstate="print"/>
          <a:stretch>
            <a:fillRect/>
          </a:stretch>
        </p:blipFill>
        <p:spPr>
          <a:xfrm>
            <a:off x="28576" y="1811772"/>
            <a:ext cx="12134848" cy="2717366"/>
          </a:xfrm>
          <a:prstGeom prst="rect">
            <a:avLst/>
          </a:prstGeom>
        </p:spPr>
      </p:pic>
    </p:spTree>
    <p:extLst>
      <p:ext uri="{BB962C8B-B14F-4D97-AF65-F5344CB8AC3E}">
        <p14:creationId xmlns:p14="http://schemas.microsoft.com/office/powerpoint/2010/main" val="6089309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A389-6D17-71AC-F89D-4278E569AEF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6CF293B-34A3-EF81-B798-4FAD666937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38774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38546</TotalTime>
  <Words>4824</Words>
  <Application>Microsoft Macintosh PowerPoint</Application>
  <PresentationFormat>Widescreen</PresentationFormat>
  <Paragraphs>691</Paragraphs>
  <Slides>90</Slides>
  <Notes>37</Notes>
  <HiddenSlides>2</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90</vt:i4>
      </vt:variant>
    </vt:vector>
  </HeadingPairs>
  <TitlesOfParts>
    <vt:vector size="103" baseType="lpstr">
      <vt:lpstr>Arial</vt:lpstr>
      <vt:lpstr>Avenir</vt:lpstr>
      <vt:lpstr>Avenir Black</vt:lpstr>
      <vt:lpstr>Avenir Book</vt:lpstr>
      <vt:lpstr>Calibre</vt:lpstr>
      <vt:lpstr>Calibri</vt:lpstr>
      <vt:lpstr>Calibri Light</vt:lpstr>
      <vt:lpstr>Georgia</vt:lpstr>
      <vt:lpstr>Gill Sans</vt:lpstr>
      <vt:lpstr>NTR</vt:lpstr>
      <vt:lpstr>Trebuchet MS</vt:lpstr>
      <vt:lpstr>Office Theme</vt:lpstr>
      <vt:lpstr>1_Office Theme</vt:lpstr>
      <vt:lpstr>2024 Single Cell Workship Colombia: Introduction to Transcriptomic Data Analysis</vt:lpstr>
      <vt:lpstr>PowerPoint Presentation</vt:lpstr>
      <vt:lpstr>PowerPoint Presentation</vt:lpstr>
      <vt:lpstr>Sequencing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wrangling for scRNAseq data</dc:title>
  <dc:creator>Microsoft Office User</dc:creator>
  <cp:lastModifiedBy>Sergio Triana</cp:lastModifiedBy>
  <cp:revision>191</cp:revision>
  <dcterms:created xsi:type="dcterms:W3CDTF">2019-02-18T00:05:57Z</dcterms:created>
  <dcterms:modified xsi:type="dcterms:W3CDTF">2024-08-05T21:50:04Z</dcterms:modified>
</cp:coreProperties>
</file>